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9" r:id="rId25"/>
    <p:sldId id="277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297ECD-204F-4618-88A0-2F438C6A982B}" v="432" dt="2020-11-04T13:54:58.901"/>
    <p1510:client id="{B7D81195-DEE5-4396-8C7C-E3540BBF134B}" v="35" dt="2020-11-04T13:43:17.275"/>
    <p1510:client id="{D51975D0-F818-4683-941C-A15FAF260B14}" v="1" dt="2020-11-04T13:43:53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microsoft.com/office/2015/10/relationships/revisionInfo" Target="revisionInfo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viewProps" Target="viewProp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presProps" Target="presProps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tableStyles" Target="tableStyles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theme" Target="theme/theme1.xml" Id="rId30" /><Relationship Type="http://schemas.openxmlformats.org/officeDocument/2006/relationships/slide" Target="slides/slide4.xml" Id="rId8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1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5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9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0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5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9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5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7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Narodowe Święto Niepodległości</a:t>
            </a:r>
            <a:endParaRPr lang="en-US" sz="5400" b="1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>
                <a:solidFill>
                  <a:schemeClr val="tx1"/>
                </a:solidFill>
              </a:rPr>
              <a:t>11 listopada 1918 roku</a:t>
            </a:r>
            <a:endParaRPr lang="en-US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051390-7267-4A94-98D8-D37AD364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 fontScale="90000"/>
          </a:bodyPr>
          <a:lstStyle/>
          <a:p>
            <a:r>
              <a:rPr lang="pl-PL"/>
              <a:t>III Rozbiór Polski-1795r</a:t>
            </a:r>
            <a:br>
              <a:rPr lang="pl-PL"/>
            </a:b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2BE4EF-7D20-493F-B57D-F0C26269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855"/>
            <a:ext cx="6619453" cy="435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71C52E-F9B4-43CE-999A-73D0F634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pl-PL" sz="1300" b="1" i="0" u="none" strike="noStrike">
                <a:effectLst/>
                <a:latin typeface="Arial" panose="020B0604020202020204" pitchFamily="34" charset="0"/>
              </a:rPr>
              <a:t>Rosji</a:t>
            </a:r>
            <a:r>
              <a:rPr lang="pl-PL" sz="1300" b="0" i="0">
                <a:effectLst/>
                <a:latin typeface="Arial" panose="020B0604020202020204" pitchFamily="34" charset="0"/>
              </a:rPr>
              <a:t> przypadły wszystkie ziemie na wschód od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Niemna</a:t>
            </a:r>
            <a:r>
              <a:rPr lang="pl-PL" sz="1300" b="0" i="0">
                <a:effectLst/>
                <a:latin typeface="Arial" panose="020B0604020202020204" pitchFamily="34" charset="0"/>
              </a:rPr>
              <a:t> i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Bugu</a:t>
            </a:r>
            <a:r>
              <a:rPr lang="pl-PL" sz="1300" b="0" i="0">
                <a:effectLst/>
                <a:latin typeface="Arial" panose="020B0604020202020204" pitchFamily="34" charset="0"/>
              </a:rPr>
              <a:t> (120 tys. km²). Na zabranych terenach utworzono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gubernie</a:t>
            </a:r>
            <a:r>
              <a:rPr lang="pl-PL" sz="1300" b="0" i="0">
                <a:effectLst/>
                <a:latin typeface="Arial" panose="020B0604020202020204" pitchFamily="34" charset="0"/>
              </a:rPr>
              <a:t>: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wołyńską</a:t>
            </a:r>
            <a:r>
              <a:rPr lang="pl-PL" sz="1300" b="0" i="0">
                <a:effectLst/>
                <a:latin typeface="Arial" panose="020B0604020202020204" pitchFamily="34" charset="0"/>
              </a:rPr>
              <a:t> ze stolicą w </a:t>
            </a:r>
            <a:r>
              <a:rPr lang="pl-PL" sz="1300" b="0" i="0" u="none" strike="noStrike" err="1">
                <a:effectLst/>
                <a:latin typeface="Arial" panose="020B0604020202020204" pitchFamily="34" charset="0"/>
              </a:rPr>
              <a:t>Izasławiu</a:t>
            </a:r>
            <a:r>
              <a:rPr lang="pl-PL" sz="1300" b="0" i="0">
                <a:effectLst/>
                <a:latin typeface="Arial" panose="020B0604020202020204" pitchFamily="34" charset="0"/>
              </a:rPr>
              <a:t>,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grodzieńską</a:t>
            </a:r>
            <a:r>
              <a:rPr lang="pl-PL" sz="1300" b="0" i="0">
                <a:effectLst/>
                <a:latin typeface="Arial" panose="020B0604020202020204" pitchFamily="34" charset="0"/>
              </a:rPr>
              <a:t>,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mińską</a:t>
            </a:r>
            <a:r>
              <a:rPr lang="pl-PL" sz="1300" b="0" i="0">
                <a:effectLst/>
                <a:latin typeface="Arial" panose="020B0604020202020204" pitchFamily="34" charset="0"/>
              </a:rPr>
              <a:t> oraz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litewską</a:t>
            </a:r>
            <a:r>
              <a:rPr lang="pl-PL" sz="1300" b="0" i="0">
                <a:effectLst/>
                <a:latin typeface="Arial" panose="020B0604020202020204" pitchFamily="34" charset="0"/>
              </a:rPr>
              <a:t> z siedzibą w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Wilnie</a:t>
            </a:r>
            <a:r>
              <a:rPr lang="pl-PL" sz="1300" b="0" i="0">
                <a:effectLst/>
                <a:latin typeface="Arial" panose="020B0604020202020204" pitchFamily="34" charset="0"/>
              </a:rPr>
              <a:t>. Otrzymała największy powierzchniowo obszar</a:t>
            </a:r>
            <a:r>
              <a:rPr lang="pl-PL" sz="1300" b="0" i="0" u="none" strike="noStrike" baseline="30000">
                <a:effectLst/>
                <a:latin typeface="Arial" panose="020B0604020202020204" pitchFamily="34" charset="0"/>
              </a:rPr>
              <a:t>[5]</a:t>
            </a:r>
            <a:r>
              <a:rPr lang="pl-PL" sz="1300" b="0" i="0"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pl-PL" sz="1300" b="1" i="0" u="none" strike="noStrike">
                <a:effectLst/>
                <a:latin typeface="Arial" panose="020B0604020202020204" pitchFamily="34" charset="0"/>
              </a:rPr>
              <a:t>Austria</a:t>
            </a:r>
            <a:r>
              <a:rPr lang="pl-PL" sz="1300" b="0" i="0">
                <a:effectLst/>
                <a:latin typeface="Arial" panose="020B0604020202020204" pitchFamily="34" charset="0"/>
              </a:rPr>
              <a:t> jako główny inicjator III rozbioru, a także w ramach rekompensaty za straty w wojnie z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rewolucyjną Francją</a:t>
            </a:r>
            <a:r>
              <a:rPr lang="pl-PL" sz="1300" b="0" i="0">
                <a:effectLst/>
                <a:latin typeface="Arial" panose="020B0604020202020204" pitchFamily="34" charset="0"/>
              </a:rPr>
              <a:t>, zajęła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Lubelszczyznę</a:t>
            </a:r>
            <a:r>
              <a:rPr lang="pl-PL" sz="1300" b="0" i="0">
                <a:effectLst/>
                <a:latin typeface="Arial" panose="020B0604020202020204" pitchFamily="34" charset="0"/>
              </a:rPr>
              <a:t>. Zaanektowała także resztę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Małopolski</a:t>
            </a:r>
            <a:r>
              <a:rPr lang="pl-PL" sz="1300" b="0" i="0">
                <a:effectLst/>
                <a:latin typeface="Arial" panose="020B0604020202020204" pitchFamily="34" charset="0"/>
              </a:rPr>
              <a:t> z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Krakowem</a:t>
            </a:r>
            <a:r>
              <a:rPr lang="pl-PL" sz="1300" b="0" i="0">
                <a:effectLst/>
                <a:latin typeface="Arial" panose="020B0604020202020204" pitchFamily="34" charset="0"/>
              </a:rPr>
              <a:t>, część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Podlasia</a:t>
            </a:r>
            <a:r>
              <a:rPr lang="pl-PL" sz="1300" b="0" i="0">
                <a:effectLst/>
                <a:latin typeface="Arial" panose="020B0604020202020204" pitchFamily="34" charset="0"/>
              </a:rPr>
              <a:t> i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Mazowsza</a:t>
            </a:r>
            <a:r>
              <a:rPr lang="pl-PL" sz="1300" b="0" i="0">
                <a:effectLst/>
                <a:latin typeface="Arial" panose="020B0604020202020204" pitchFamily="34" charset="0"/>
              </a:rPr>
              <a:t>. Otrzymała tereny najliczniej zaludnione.</a:t>
            </a:r>
          </a:p>
          <a:p>
            <a:r>
              <a:rPr lang="pl-PL" sz="1300" b="1" i="0" u="none" strike="noStrike">
                <a:effectLst/>
                <a:latin typeface="Arial" panose="020B0604020202020204" pitchFamily="34" charset="0"/>
              </a:rPr>
              <a:t>Prusom</a:t>
            </a:r>
            <a:r>
              <a:rPr lang="pl-PL" sz="1300" b="0" i="0">
                <a:effectLst/>
                <a:latin typeface="Arial" panose="020B0604020202020204" pitchFamily="34" charset="0"/>
              </a:rPr>
              <a:t> przydzielono część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Mazowsza</a:t>
            </a:r>
            <a:r>
              <a:rPr lang="pl-PL" sz="1300" b="0" i="0">
                <a:effectLst/>
                <a:latin typeface="Arial" panose="020B0604020202020204" pitchFamily="34" charset="0"/>
              </a:rPr>
              <a:t> z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Warszawą</a:t>
            </a:r>
            <a:r>
              <a:rPr lang="pl-PL" sz="1300" b="0" i="0">
                <a:effectLst/>
                <a:latin typeface="Arial" panose="020B0604020202020204" pitchFamily="34" charset="0"/>
              </a:rPr>
              <a:t>,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Podlasia</a:t>
            </a:r>
            <a:r>
              <a:rPr lang="pl-PL" sz="1300" b="0" i="0">
                <a:effectLst/>
                <a:latin typeface="Arial" panose="020B0604020202020204" pitchFamily="34" charset="0"/>
              </a:rPr>
              <a:t> i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Litwy</a:t>
            </a:r>
            <a:r>
              <a:rPr lang="pl-PL" sz="1300" b="0" i="0">
                <a:effectLst/>
                <a:latin typeface="Arial" panose="020B0604020202020204" pitchFamily="34" charset="0"/>
              </a:rPr>
              <a:t>. Ponadto Prusy zajęły 2230 km²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województwa krakowskiego</a:t>
            </a:r>
            <a:r>
              <a:rPr lang="pl-PL" sz="1300" b="0" i="0">
                <a:effectLst/>
                <a:latin typeface="Arial" panose="020B0604020202020204" pitchFamily="34" charset="0"/>
              </a:rPr>
              <a:t> (m.in. teren dawniejszego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księstwa siewierskiego</a:t>
            </a:r>
            <a:r>
              <a:rPr lang="pl-PL" sz="1300" b="0" i="0">
                <a:effectLst/>
                <a:latin typeface="Arial" panose="020B0604020202020204" pitchFamily="34" charset="0"/>
              </a:rPr>
              <a:t>), zwanego odtąd w Prusach </a:t>
            </a:r>
            <a:r>
              <a:rPr lang="pl-PL" sz="1300" b="0" i="0" u="none" strike="noStrike">
                <a:effectLst/>
                <a:latin typeface="Arial" panose="020B0604020202020204" pitchFamily="34" charset="0"/>
              </a:rPr>
              <a:t>Nowym Śląskiem</a:t>
            </a:r>
            <a:r>
              <a:rPr lang="pl-PL" sz="1300" b="0" i="0">
                <a:effectLst/>
                <a:latin typeface="Arial" panose="020B0604020202020204" pitchFamily="34" charset="0"/>
              </a:rPr>
              <a:t> (</a:t>
            </a:r>
            <a:r>
              <a:rPr lang="pl-PL" sz="1300" b="0" i="1" err="1">
                <a:effectLst/>
                <a:latin typeface="Arial" panose="020B0604020202020204" pitchFamily="34" charset="0"/>
              </a:rPr>
              <a:t>Neu</a:t>
            </a:r>
            <a:r>
              <a:rPr lang="pl-PL" sz="1300" b="0" i="1">
                <a:effectLst/>
                <a:latin typeface="Arial" panose="020B0604020202020204" pitchFamily="34" charset="0"/>
              </a:rPr>
              <a:t> </a:t>
            </a:r>
            <a:r>
              <a:rPr lang="pl-PL" sz="1300" b="0" i="1" err="1">
                <a:effectLst/>
                <a:latin typeface="Arial" panose="020B0604020202020204" pitchFamily="34" charset="0"/>
              </a:rPr>
              <a:t>Schlesien</a:t>
            </a:r>
            <a:r>
              <a:rPr lang="pl-PL" sz="1300" b="0" i="0">
                <a:effectLst/>
                <a:latin typeface="Arial" panose="020B0604020202020204" pitchFamily="34" charset="0"/>
              </a:rPr>
              <a:t>).</a:t>
            </a:r>
          </a:p>
          <a:p>
            <a:r>
              <a:rPr lang="pl-PL" sz="1300" b="0" i="0">
                <a:effectLst/>
                <a:latin typeface="Arial" panose="020B0604020202020204" pitchFamily="34" charset="0"/>
              </a:rPr>
              <a:t>15/26 stycznia 1797 w Petersburgu przedstawiciele Austrii, Prus i Rosji podpisali konwencję o ostatecznym zatwierdzeniu podziału</a:t>
            </a:r>
          </a:p>
          <a:p>
            <a:endParaRPr lang="pl-PL" sz="13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289308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746F23-6A4C-4A1F-A0CE-A0C8537D5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6C9686-15DE-4C6E-BDFC-30BD0DFB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Rozbiory</a:t>
            </a:r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Polski</a:t>
            </a:r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w </a:t>
            </a:r>
            <a:r>
              <a:rPr lang="en-US" sz="5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latach</a:t>
            </a:r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br>
              <a:rPr lang="pl-PL" sz="5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pl-PL" sz="5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1772</a:t>
            </a:r>
            <a:r>
              <a:rPr lang="pl-PL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– 1795</a:t>
            </a:r>
            <a:r>
              <a:rPr lang="pl-PL" sz="510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endParaRPr lang="en-US" sz="5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BB7E7A3-6973-4FB2-9963-80B883C96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672" y="640081"/>
            <a:ext cx="6144871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BFE64E-CCE4-4F62-BB14-C7028756C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C7517-DC26-4B88-BF95-5D09F3E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7C466A-2605-4E25-9E19-8E277E2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389772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B6E024-CAA0-4D21-BA0B-FF2425D2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pl-PL">
                <a:cs typeface="Calibri Light"/>
              </a:rPr>
              <a:t>Legiony Polskie we Włoszech</a:t>
            </a:r>
            <a:endParaRPr lang="pl-PL"/>
          </a:p>
        </p:txBody>
      </p:sp>
      <p:pic>
        <p:nvPicPr>
          <p:cNvPr id="5124" name="Picture 4" descr="Legiony Polskie we Włoszech | CKZiU Mrągowo">
            <a:extLst>
              <a:ext uri="{FF2B5EF4-FFF2-40B4-BE49-F238E27FC236}">
                <a16:creationId xmlns:a16="http://schemas.microsoft.com/office/drawing/2014/main" id="{390DA720-D1D5-4292-8CD4-9B0AEDABB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2" r="8894" b="1"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EB2590-F854-4677-BBAE-C2000C114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 algn="ctr"/>
            <a:r>
              <a:rPr lang="pl-PL" sz="2400"/>
              <a:t>Na emigracji Polscy patrioci organizowali oddziały, które miały u boku obcych armii walczyć z zaborcami. Największą sławę zdobyły Legiony Polskie, utworzone przez generała Jana Henryka Dąbrowskiego w 1797 roku we Włoszech.</a:t>
            </a:r>
          </a:p>
          <a:p>
            <a:endParaRPr lang="pl-PL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936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CD4A92-328E-413D-8CD8-515C19D7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74" y="219368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pl-PL" sz="2400"/>
              <a:t>Józef Wybicki jest autorem „Mazurka Dąbrowskiego, który w 1927 roku stał się hymnem narodowym</a:t>
            </a:r>
          </a:p>
        </p:txBody>
      </p:sp>
      <p:pic>
        <p:nvPicPr>
          <p:cNvPr id="4" name="Hymn Polski HQ Stereo (videoo.info)">
            <a:hlinkClick r:id="" action="ppaction://media"/>
            <a:extLst>
              <a:ext uri="{FF2B5EF4-FFF2-40B4-BE49-F238E27FC236}">
                <a16:creationId xmlns:a16="http://schemas.microsoft.com/office/drawing/2014/main" id="{DF4A24D8-3342-4B70-AAC7-551773B07E39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7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688" y="3613150"/>
            <a:ext cx="487362" cy="487363"/>
          </a:xfrm>
        </p:spPr>
      </p:pic>
    </p:spTree>
    <p:extLst>
      <p:ext uri="{BB962C8B-B14F-4D97-AF65-F5344CB8AC3E}">
        <p14:creationId xmlns:p14="http://schemas.microsoft.com/office/powerpoint/2010/main" val="61399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71B622-CD47-43D5-854A-8234B02B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103FF4-CB3A-4B64-9E1E-78EFC0DA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pl-PL"/>
              <a:t>Powstanie listopadowe – 1830r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4A42C6-758E-4771-8CD1-28B3459B4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9" y="988906"/>
            <a:ext cx="4360788" cy="184243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0DD545-904F-42CC-BDA1-857C4E732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BD871768-065C-4221-B269-FEFB957C3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60" y="3067288"/>
            <a:ext cx="4360788" cy="28018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B2CAA1-D906-4309-BADF-60E795D9F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algn="ctr"/>
            <a:r>
              <a:rPr lang="pl-PL" i="0">
                <a:effectLst/>
              </a:rPr>
              <a:t>W nocy z 29 na 30 listopada 1830 r. w Warszawie rozpoczęło się Powstanie Listopadowe - zryw niepodległościowy skierowany przeciwko rosyjskiemu zaborcy. Przez 10 miesięcy 140 tys. ludzi prowadziło walkę z największą potęgą militarną Europy, odnosząc w niej poważne, lecz przejściowe sukcesy. Rozpoczęte w listopadową noc powstanie narodowe było największym wysiłkiem zbrojnym w polskich walkach wyzwoleńczych XIX wieku.</a:t>
            </a:r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DCEAED-CB98-40CF-8633-8DC69CD90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FC60AD-435C-4643-AF00-2B0908B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513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271B622-CD47-43D5-854A-8234B02B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2D3096-08D5-47C7-8266-C6C7114FB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pl-PL"/>
              <a:t>Powstanie styczniowe -       1863r</a:t>
            </a:r>
          </a:p>
        </p:txBody>
      </p:sp>
      <p:pic>
        <p:nvPicPr>
          <p:cNvPr id="5" name="Obraz 4" descr="Obraz zawierający śnieg, zewnętrzne, osoby, grupa&#10;&#10;Opis wygenerowany automatycznie">
            <a:extLst>
              <a:ext uri="{FF2B5EF4-FFF2-40B4-BE49-F238E27FC236}">
                <a16:creationId xmlns:a16="http://schemas.microsoft.com/office/drawing/2014/main" id="{6EC5CC99-FB81-48CE-AF38-87911F00A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804041"/>
            <a:ext cx="4020297" cy="203024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0DD545-904F-42CC-BDA1-857C4E732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zewnętrzne, koń, trawa, jazda&#10;&#10;Opis wygenerowany automatycznie">
            <a:extLst>
              <a:ext uri="{FF2B5EF4-FFF2-40B4-BE49-F238E27FC236}">
                <a16:creationId xmlns:a16="http://schemas.microsoft.com/office/drawing/2014/main" id="{632631A9-CF5A-4B92-B0FB-B9AD2152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65" y="3218101"/>
            <a:ext cx="3737563" cy="247613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03372C-45BF-4121-8815-F70E9FC8C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algn="ctr"/>
            <a:r>
              <a:rPr lang="pl-PL" i="0">
                <a:effectLst/>
              </a:rPr>
              <a:t>156 lat temu, 22 stycznia 1863 r., Manifestem Tymczasowego Rządu Narodowego rozpoczęło się Powstanie Styczniowe, największy w XIX w. polski zryw narodowy. Pochłonęło ono kilkadziesiąt tysięcy ofiar i w ogromnym stopniu wpłynęło na dążenia niepodległościowe następnych pokoleń.</a:t>
            </a:r>
          </a:p>
          <a:p>
            <a:pPr algn="ctr"/>
            <a:r>
              <a:rPr lang="pl-PL" b="0" i="0">
                <a:effectLst/>
                <a:latin typeface="Muli"/>
              </a:rPr>
              <a:t>Po zakończeniu powstania Polaków dotknęły liczne represje m.in. konfiskata majątków szlacheckich, kasacja klasztorów na obszarze Królestwa Polskiego, wysokie kontrybucje, a przede wszystkim aktywna rusyfikacja. Za udział w powstaniu władze carskie skazały na śmierć co najmniej 669 osób. Na zesłanie skazano przynajmniej 38 tysięcy osób.</a:t>
            </a:r>
            <a:endParaRPr lang="pl-P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DCEAED-CB98-40CF-8633-8DC69CD90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FC60AD-435C-4643-AF00-2B0908B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011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8DD9A7F5-759F-405A-B7A5-C34486A1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C429B8-F8C1-490A-9194-AEFBF637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rgbClr val="FFFFFF"/>
                </a:solidFill>
              </a:rPr>
              <a:t>Józef Piłsudski – wielki człowiek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D80679-82D8-459E-9DEE-C69AEC62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W roku 1912 Piłsudski został Komendantem Głównym Związków Strzeleckich. Podporządkowawszy się Austrii stworzył oficjalnie Legiony Polskie i osobiście dowodził ich I Brygadą, w ścisłej konspiracji natomiast powołał do życia Polską Organizację Wojskową (POW).</a:t>
            </a:r>
          </a:p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Po klęsce Niemiec w 1918r, zwolniony z więzienia Piłsudski udał się do Warszawy, gdzie otrzymał naczelne dowództwo nad polskimi wojskami oraz misję utworzenia w wyzwolonym państwie rządu narodowego. </a:t>
            </a:r>
            <a:r>
              <a:rPr lang="pl-PL" sz="1600" b="1" i="0">
                <a:solidFill>
                  <a:schemeClr val="bg1"/>
                </a:solidFill>
                <a:effectLst/>
                <a:latin typeface="inherit"/>
              </a:rPr>
              <a:t>14 listopada 1918 roku</a:t>
            </a:r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 </a:t>
            </a:r>
            <a:r>
              <a:rPr lang="pl-PL" sz="1600" b="0" i="0" err="1">
                <a:solidFill>
                  <a:schemeClr val="bg1"/>
                </a:solidFill>
                <a:effectLst/>
                <a:latin typeface="Ubuntu"/>
              </a:rPr>
              <a:t>powierzonomu</a:t>
            </a:r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 tymczasowe zwierzchnictwo nad krajem, </a:t>
            </a:r>
            <a:r>
              <a:rPr lang="pl-PL" sz="1600" b="1" i="0">
                <a:solidFill>
                  <a:schemeClr val="bg1"/>
                </a:solidFill>
                <a:effectLst/>
                <a:latin typeface="inherit"/>
              </a:rPr>
              <a:t>22 listopada</a:t>
            </a:r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 </a:t>
            </a:r>
            <a:r>
              <a:rPr lang="pl-PL" sz="1600" b="1" i="0">
                <a:solidFill>
                  <a:schemeClr val="bg1"/>
                </a:solidFill>
                <a:effectLst/>
                <a:latin typeface="inherit"/>
              </a:rPr>
              <a:t>otrzymał oficjalnie funkcję Tymczasowego Naczelnika Państwa</a:t>
            </a:r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. Funkcję tę sprawował </a:t>
            </a:r>
            <a:r>
              <a:rPr lang="pl-PL" sz="1600" b="1" i="0">
                <a:solidFill>
                  <a:schemeClr val="bg1"/>
                </a:solidFill>
                <a:effectLst/>
                <a:latin typeface="inherit"/>
              </a:rPr>
              <a:t>do 9 grudnia 1922</a:t>
            </a:r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, kiedy to wybrany został pierwszy prezydent Rzeczypospolitej Polskiej, Gabriel Narutowicz. Sam Piłsudski skupił się na obronie odzyskanej przez Polskę niepodległości. W latach 1919 – 1921 toczył na Wschodzie walki z bolszewikami zakończone pokojem w Rydze, na mocy którego Polska odzyskała Wschodnią Galicję. Właśnie w trakcie owej kampanii w marcu 1920 armia ofiarowała Piłsudskiemu buławę </a:t>
            </a:r>
            <a:r>
              <a:rPr lang="pl-PL" sz="1600" b="1" i="0">
                <a:solidFill>
                  <a:schemeClr val="bg1"/>
                </a:solidFill>
                <a:effectLst/>
                <a:latin typeface="inherit"/>
              </a:rPr>
              <a:t>Pierwszego Marszałka Polski</a:t>
            </a:r>
            <a:r>
              <a:rPr lang="pl-PL" sz="1600" b="0" i="0">
                <a:solidFill>
                  <a:schemeClr val="bg1"/>
                </a:solidFill>
                <a:effectLst/>
                <a:latin typeface="Ubuntu"/>
              </a:rPr>
              <a:t>.</a:t>
            </a:r>
          </a:p>
          <a:p>
            <a:endParaRPr lang="pl-PL" sz="1300">
              <a:solidFill>
                <a:srgbClr val="FFFFFF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BCF6FDC-4730-4E9A-91F7-2C3C1B77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Józef Piłsudski: między wizją a wizerunkiem">
            <a:extLst>
              <a:ext uri="{FF2B5EF4-FFF2-40B4-BE49-F238E27FC236}">
                <a16:creationId xmlns:a16="http://schemas.microsoft.com/office/drawing/2014/main" id="{D2879144-6AC7-4849-BA2D-B4525C710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8" r="26758"/>
          <a:stretch/>
        </p:blipFill>
        <p:spPr bwMode="auto">
          <a:xfrm>
            <a:off x="7611902" y="10"/>
            <a:ext cx="45800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9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mowski Roman - Materiały do nauki historii i wiedzy o społeczeństwie">
            <a:extLst>
              <a:ext uri="{FF2B5EF4-FFF2-40B4-BE49-F238E27FC236}">
                <a16:creationId xmlns:a16="http://schemas.microsoft.com/office/drawing/2014/main" id="{3C4034DF-F8B2-479E-A801-3AA77EA43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9" b="-1"/>
          <a:stretch/>
        </p:blipFill>
        <p:spPr bwMode="auto">
          <a:xfrm>
            <a:off x="19" y="10"/>
            <a:ext cx="4591969" cy="68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C9A38F1B-CDC5-446F-958D-6F4F65C66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D6619F-1870-476B-AEA8-408264E7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Roman Dmowski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3AA170-54FE-45E4-BE8F-E242A9C66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E69DA8-DC77-402D-A3E9-C45EA2FF1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050057" cy="3663051"/>
          </a:xfrm>
        </p:spPr>
        <p:txBody>
          <a:bodyPr>
            <a:normAutofit/>
          </a:bodyPr>
          <a:lstStyle/>
          <a:p>
            <a:r>
              <a:rPr lang="pl-PL" sz="1800" b="0" i="0">
                <a:solidFill>
                  <a:srgbClr val="FFFFFF"/>
                </a:solidFill>
                <a:effectLst/>
              </a:rPr>
              <a:t> </a:t>
            </a:r>
            <a:r>
              <a:rPr lang="pl-PL" sz="1800" b="1">
                <a:solidFill>
                  <a:srgbClr val="FFFFFF"/>
                </a:solidFill>
              </a:rPr>
              <a:t>Z</a:t>
            </a:r>
            <a:r>
              <a:rPr lang="pl-PL" sz="1800" b="1" i="0">
                <a:solidFill>
                  <a:srgbClr val="FFFFFF"/>
                </a:solidFill>
                <a:effectLst/>
              </a:rPr>
              <a:t>ałożył w 1893 r. Ligę Narodową</a:t>
            </a:r>
            <a:r>
              <a:rPr lang="pl-PL" sz="1800" b="0" i="0">
                <a:solidFill>
                  <a:srgbClr val="FFFFFF"/>
                </a:solidFill>
                <a:effectLst/>
              </a:rPr>
              <a:t>, która zainicjowała nowy etap w walce o niepodległość Polski poprzez zjednoczenie do tych działań Polaków we wszystkich zaborach.</a:t>
            </a:r>
          </a:p>
          <a:p>
            <a:r>
              <a:rPr lang="pl-PL" sz="1800" b="0" i="0">
                <a:solidFill>
                  <a:srgbClr val="FFFFFF"/>
                </a:solidFill>
                <a:effectLst/>
              </a:rPr>
              <a:t>Od początku 1919 r. Dmowski uczestniczył jako przewodniczący polskiej delegacji na konferencji pokojowej w Wersalu. To głównie dzięki jego staraniom i wybitnym, politycznym zdolnościom Polska uzyskała szerokie cesje terytorialne, maksymalne jakie mogła w tamtych warunkach otrzymać, co potwierdzone zostało T</a:t>
            </a:r>
            <a:r>
              <a:rPr lang="pl-PL" sz="1800" b="1" i="0">
                <a:solidFill>
                  <a:srgbClr val="FFFFFF"/>
                </a:solidFill>
                <a:effectLst/>
              </a:rPr>
              <a:t>raktatem Wersalskim</a:t>
            </a:r>
            <a:r>
              <a:rPr lang="pl-PL" sz="1800" b="0" i="0">
                <a:solidFill>
                  <a:srgbClr val="FFFFFF"/>
                </a:solidFill>
                <a:effectLst/>
              </a:rPr>
              <a:t>, </a:t>
            </a:r>
            <a:r>
              <a:rPr lang="pl-PL" sz="1800" b="1" i="0">
                <a:solidFill>
                  <a:srgbClr val="FFFFFF"/>
                </a:solidFill>
                <a:effectLst/>
              </a:rPr>
              <a:t>podpisanym</a:t>
            </a:r>
            <a:r>
              <a:rPr lang="pl-PL" sz="1800" b="0" i="0">
                <a:solidFill>
                  <a:srgbClr val="FFFFFF"/>
                </a:solidFill>
                <a:effectLst/>
              </a:rPr>
              <a:t> właśnie przez Dmowskiego </a:t>
            </a:r>
            <a:r>
              <a:rPr lang="pl-PL" sz="1800" b="1" i="0">
                <a:solidFill>
                  <a:srgbClr val="FFFFFF"/>
                </a:solidFill>
                <a:effectLst/>
              </a:rPr>
              <a:t>28 czerwca 1919</a:t>
            </a:r>
            <a:r>
              <a:rPr lang="pl-PL" sz="1800" b="0" i="0">
                <a:solidFill>
                  <a:srgbClr val="FFFFFF"/>
                </a:solidFill>
                <a:effectLst/>
              </a:rPr>
              <a:t> r. Polska po 124 niemalże latach niewoli oficjalnie powróciła na mapę Europy jako jeden ze zwycięzców wojny. </a:t>
            </a:r>
            <a:endParaRPr lang="pl-PL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33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gnacy Daszyński – Wikipedia, wolna encyklopedia">
            <a:extLst>
              <a:ext uri="{FF2B5EF4-FFF2-40B4-BE49-F238E27FC236}">
                <a16:creationId xmlns:a16="http://schemas.microsoft.com/office/drawing/2014/main" id="{333F0851-658D-4241-991B-AEAC10CFF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r="11117"/>
          <a:stretch/>
        </p:blipFill>
        <p:spPr bwMode="auto">
          <a:xfrm>
            <a:off x="20" y="10"/>
            <a:ext cx="457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C9A38F1B-CDC5-446F-958D-6F4F65C66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F61579-0756-46B7-B587-7E37CED3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Ignacy Daszyński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3AA170-54FE-45E4-BE8F-E242A9C66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577198-41E9-46E1-BE9D-1F60AD431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339840" cy="3652667"/>
          </a:xfrm>
        </p:spPr>
        <p:txBody>
          <a:bodyPr>
            <a:normAutofit/>
          </a:bodyPr>
          <a:lstStyle/>
          <a:p>
            <a:r>
              <a:rPr lang="pl-PL" sz="1500" b="0" i="0">
                <a:solidFill>
                  <a:srgbClr val="FFFFFF"/>
                </a:solidFill>
                <a:effectLst/>
              </a:rPr>
              <a:t>Droga kariery politycznej, którą obrał Daszyński, przynosiła mu niemało sukcesów. </a:t>
            </a:r>
            <a:r>
              <a:rPr lang="pl-PL" sz="1500" b="1" i="0">
                <a:solidFill>
                  <a:srgbClr val="FFFFFF"/>
                </a:solidFill>
                <a:effectLst/>
              </a:rPr>
              <a:t>Od 1897 roku zasiadał on w wiedeńskiej Radzie Państwa</a:t>
            </a:r>
            <a:r>
              <a:rPr lang="pl-PL" sz="1500" b="0" i="0">
                <a:solidFill>
                  <a:srgbClr val="FFFFFF"/>
                </a:solidFill>
                <a:effectLst/>
              </a:rPr>
              <a:t>,</a:t>
            </a:r>
            <a:br>
              <a:rPr lang="pl-PL" sz="1500" b="0" i="0">
                <a:solidFill>
                  <a:srgbClr val="FFFFFF"/>
                </a:solidFill>
                <a:effectLst/>
              </a:rPr>
            </a:br>
            <a:r>
              <a:rPr lang="pl-PL" sz="1500" b="0" i="0">
                <a:solidFill>
                  <a:srgbClr val="FFFFFF"/>
                </a:solidFill>
                <a:effectLst/>
              </a:rPr>
              <a:t>w której – będąc członkiem Związku Posłów Socjalno-Demokratycznych – zasłynął jako wybitny mówca i polemista. Piastował również godność radnego miasta Krakowa, a także redagował poczytne i opiniotwórcze socjalistyczne pismo „Naprzód”. Przed pierwszą wojną światową współpracował z </a:t>
            </a:r>
            <a:r>
              <a:rPr lang="pl-PL" sz="1500" b="1" i="0">
                <a:solidFill>
                  <a:srgbClr val="FFFFFF"/>
                </a:solidFill>
                <a:effectLst/>
              </a:rPr>
              <a:t>Polską Partią Socjalistyczną</a:t>
            </a:r>
            <a:r>
              <a:rPr lang="pl-PL" sz="1500" b="0" i="0">
                <a:solidFill>
                  <a:srgbClr val="FFFFFF"/>
                </a:solidFill>
                <a:effectLst/>
              </a:rPr>
              <a:t> i osobiście z </a:t>
            </a:r>
            <a:r>
              <a:rPr lang="pl-PL" sz="1500" b="1" i="0">
                <a:solidFill>
                  <a:srgbClr val="FFFFFF"/>
                </a:solidFill>
                <a:effectLst/>
              </a:rPr>
              <a:t>Józefem Piłsudskim</a:t>
            </a:r>
            <a:r>
              <a:rPr lang="pl-PL" sz="1500" b="0" i="0">
                <a:solidFill>
                  <a:srgbClr val="FFFFFF"/>
                </a:solidFill>
                <a:effectLst/>
              </a:rPr>
              <a:t>, którego stał się gorącym zwolennikiem, angażując się m.in. w prace krakowskiego „Strzelca” czy Komisji Skonfederowanych Stronnictw Niepodległościowych. Po wybuchu wojny Daszyński wspierał działalność piłsudczykowskiej Polskiej Organizacji Narodowej. Nadal też był aktywny jako polityk. W październiku 1918 roku był jednym z autorów manifestu do parlamentu austriackiego, w którym posłowie polscy oświadczali, iż odtąd uważają się za obywateli Polski.</a:t>
            </a:r>
          </a:p>
          <a:p>
            <a:r>
              <a:rPr lang="pl-PL" sz="1500" b="1" i="0">
                <a:solidFill>
                  <a:srgbClr val="FFFFFF"/>
                </a:solidFill>
                <a:effectLst/>
              </a:rPr>
              <a:t>W listopadzie 1918 roku Daszyński stanął na czele Tymczasowego Rządu Ludowego</a:t>
            </a:r>
            <a:r>
              <a:rPr lang="pl-PL" sz="1500" b="0" i="0">
                <a:solidFill>
                  <a:srgbClr val="FFFFFF"/>
                </a:solidFill>
                <a:effectLst/>
              </a:rPr>
              <a:t> Republiki Polskiej w Lublinie, który ogłosił bardzo postępowo-demokratyczny program reform społeczno-gospodarczych. </a:t>
            </a:r>
          </a:p>
          <a:p>
            <a:endParaRPr lang="pl-PL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1179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8DD9A7F5-759F-405A-B7A5-C34486A1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D55C73-1AF4-4F9D-9C3F-5EADC2C7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Józef Haller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EDEB37-6BB2-4CB3-A448-3D5AD9A8E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r>
              <a:rPr lang="pl-PL" sz="1800" b="0" i="0">
                <a:solidFill>
                  <a:srgbClr val="FFFFFF"/>
                </a:solidFill>
                <a:effectLst/>
              </a:rPr>
              <a:t>W </a:t>
            </a:r>
            <a:r>
              <a:rPr lang="pl-PL" sz="1800" b="1" i="0">
                <a:solidFill>
                  <a:srgbClr val="FFFFFF"/>
                </a:solidFill>
                <a:effectLst/>
              </a:rPr>
              <a:t>lipcu 1916 r.</a:t>
            </a:r>
            <a:r>
              <a:rPr lang="pl-PL" sz="1800" b="0" i="0">
                <a:solidFill>
                  <a:srgbClr val="FFFFFF"/>
                </a:solidFill>
                <a:effectLst/>
              </a:rPr>
              <a:t> został dowódcą całej </a:t>
            </a:r>
            <a:r>
              <a:rPr lang="pl-PL" sz="1800" b="1" i="0">
                <a:solidFill>
                  <a:srgbClr val="FFFFFF"/>
                </a:solidFill>
                <a:effectLst/>
              </a:rPr>
              <a:t>II Brygady Legionów Polskich</a:t>
            </a:r>
            <a:r>
              <a:rPr lang="pl-PL" sz="1800" b="0" i="0">
                <a:solidFill>
                  <a:srgbClr val="FFFFFF"/>
                </a:solidFill>
                <a:effectLst/>
              </a:rPr>
              <a:t>.</a:t>
            </a:r>
          </a:p>
          <a:p>
            <a:r>
              <a:rPr lang="pl-PL" sz="1800" b="0" i="0">
                <a:solidFill>
                  <a:srgbClr val="FFFFFF"/>
                </a:solidFill>
                <a:effectLst/>
              </a:rPr>
              <a:t>Po przedostaniu się do Francji (1918) na polecenie Komitetu Narodowego organizował </a:t>
            </a:r>
            <a:r>
              <a:rPr lang="pl-PL" sz="1800" b="1" i="0">
                <a:solidFill>
                  <a:srgbClr val="FFFFFF"/>
                </a:solidFill>
                <a:effectLst/>
              </a:rPr>
              <a:t>Armię Polską (tzw. Błękitną).</a:t>
            </a:r>
            <a:r>
              <a:rPr lang="pl-PL" sz="1800" b="0" i="0">
                <a:solidFill>
                  <a:srgbClr val="FFFFFF"/>
                </a:solidFill>
                <a:effectLst/>
              </a:rPr>
              <a:t> W 1919 r. przybył do Polski na czele 100-tysięcznej armii, która weszła w skład sił zbrojnych odrodzonej Rzeczypospolitej. Wojsko Hallera wkrótce zostało skierowane na front polsko-ukraiński. W czerwcu </a:t>
            </a:r>
            <a:r>
              <a:rPr lang="pl-PL" sz="1800" b="1" i="0">
                <a:solidFill>
                  <a:srgbClr val="FFFFFF"/>
                </a:solidFill>
                <a:effectLst/>
              </a:rPr>
              <a:t>1919 r.</a:t>
            </a:r>
            <a:r>
              <a:rPr lang="pl-PL" sz="1800" b="0" i="0">
                <a:solidFill>
                  <a:srgbClr val="FFFFFF"/>
                </a:solidFill>
                <a:effectLst/>
              </a:rPr>
              <a:t> Hallerowi zostało powierzone dowodzenie siłami osłaniającymi południową Polskę przed realnym zagrożeniem ze strony Niemiec (Front Południowo-Zachodni), a potem objęcie w posiadanie Pomorza i symboliczne zaślubienie Polski z Bałtykiem (1920).</a:t>
            </a:r>
          </a:p>
          <a:p>
            <a:endParaRPr lang="pl-PL" sz="1800">
              <a:solidFill>
                <a:srgbClr val="FFFFFF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BCF6FDC-4730-4E9A-91F7-2C3C1B77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00" name="Picture 4" descr="Józef Haller – Wikipedia, wolna encyklopedia">
            <a:extLst>
              <a:ext uri="{FF2B5EF4-FFF2-40B4-BE49-F238E27FC236}">
                <a16:creationId xmlns:a16="http://schemas.microsoft.com/office/drawing/2014/main" id="{17CE457C-E947-4D14-A499-86A0F4BE4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19"/>
          <a:stretch/>
        </p:blipFill>
        <p:spPr bwMode="auto">
          <a:xfrm>
            <a:off x="7611902" y="10"/>
            <a:ext cx="45800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40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1A27D8-4A61-4C06-A2F3-8AF17ED7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Pierwszy rozbiór Polski – 1772 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E93267-2348-4281-B3EB-3537BC0BB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96466"/>
            <a:ext cx="10058400" cy="3072628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2400" i="0">
                <a:solidFill>
                  <a:srgbClr val="000000"/>
                </a:solidFill>
                <a:effectLst/>
              </a:rPr>
              <a:t>5 sierpnia 1772 r., Rosja, Prusy i Austria podpisały w Petersburgu traktat dotyczący podziału ziem Rzeczypospolitej. „Rzeczpospolita została unicestwiona nie z powodu anarchii wewnętrznej, została unicestwiona dlatego, że wielokrotnie próbowała się reformować” </a:t>
            </a:r>
          </a:p>
          <a:p>
            <a:pPr algn="l"/>
            <a:r>
              <a:rPr lang="pl-PL" sz="1800">
                <a:solidFill>
                  <a:srgbClr val="222222"/>
                </a:solidFill>
                <a:latin typeface="tahoma" panose="020B0604030504040204" pitchFamily="34" charset="0"/>
              </a:rPr>
              <a:t>                                               Z</a:t>
            </a:r>
            <a:r>
              <a:rPr lang="pl-PL" sz="1800" b="0" i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iemie zabrane przez zaborców:</a:t>
            </a:r>
            <a:endParaRPr lang="pl-PL" sz="2000" b="0" i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pPr algn="l"/>
            <a:r>
              <a:rPr lang="pl-PL" sz="1800" b="0" i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                                           – Rosja zagarnęła wschodnie obszary Polski</a:t>
            </a:r>
            <a:endParaRPr lang="pl-PL" sz="2000" b="0" i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pPr algn="l"/>
            <a:r>
              <a:rPr lang="pl-PL" sz="1800" b="0" i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                                           – Prusy zabrały Pomorze Gdańskie i Warmię</a:t>
            </a:r>
            <a:endParaRPr lang="pl-PL" sz="2000" b="0" i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pPr algn="l"/>
            <a:r>
              <a:rPr lang="pl-PL" sz="1800" b="0" i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                                           – Austria otrzymała południową Małopolskę</a:t>
            </a:r>
            <a:endParaRPr lang="pl-PL" sz="2000" b="0" i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pPr algn="ctr"/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729236966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DD9A7F5-759F-405A-B7A5-C34486A1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1C90EE-77F4-4F2D-A0CD-9CA8C41E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Ignacy Paderewski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CA64DE-4A7A-4A87-BBC6-0F06ABC8D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r>
              <a:rPr lang="pl-PL" sz="1800" b="0" i="0">
                <a:solidFill>
                  <a:srgbClr val="FFFFFF"/>
                </a:solidFill>
                <a:effectLst/>
                <a:latin typeface="Ubuntu"/>
              </a:rPr>
              <a:t>Józef </a:t>
            </a:r>
            <a:r>
              <a:rPr lang="pl-PL" sz="1800" b="1" i="0">
                <a:solidFill>
                  <a:srgbClr val="FFFFFF"/>
                </a:solidFill>
                <a:effectLst/>
                <a:latin typeface="inherit"/>
              </a:rPr>
              <a:t>Piłsudski</a:t>
            </a:r>
            <a:r>
              <a:rPr lang="pl-PL" sz="1800" b="0" i="0">
                <a:solidFill>
                  <a:srgbClr val="FFFFFF"/>
                </a:solidFill>
                <a:effectLst/>
                <a:latin typeface="Ubuntu"/>
              </a:rPr>
              <a:t>, widząc zaangażowanie Paderewskiego w odbudowę niepodległej Polski oraz umiejętności zmotywowania przeciwników politycznych do działania we wspólnym celu, </a:t>
            </a:r>
            <a:r>
              <a:rPr lang="pl-PL" sz="1800" b="1" i="0">
                <a:solidFill>
                  <a:srgbClr val="FFFFFF"/>
                </a:solidFill>
                <a:effectLst/>
                <a:latin typeface="inherit"/>
              </a:rPr>
              <a:t>mianował go</a:t>
            </a:r>
            <a:r>
              <a:rPr lang="pl-PL" sz="1800" b="0" i="0">
                <a:solidFill>
                  <a:srgbClr val="FFFFFF"/>
                </a:solidFill>
                <a:effectLst/>
                <a:latin typeface="Ubuntu"/>
              </a:rPr>
              <a:t> </a:t>
            </a:r>
            <a:r>
              <a:rPr lang="pl-PL" sz="1800" b="1" i="0">
                <a:solidFill>
                  <a:srgbClr val="FFFFFF"/>
                </a:solidFill>
                <a:effectLst/>
                <a:latin typeface="inherit"/>
              </a:rPr>
              <a:t>premierem </a:t>
            </a:r>
            <a:r>
              <a:rPr lang="pl-PL" sz="1800" b="0" i="0">
                <a:solidFill>
                  <a:srgbClr val="FFFFFF"/>
                </a:solidFill>
                <a:effectLst/>
                <a:latin typeface="Ubuntu"/>
              </a:rPr>
              <a:t>i jednocześnie </a:t>
            </a:r>
            <a:r>
              <a:rPr lang="pl-PL" sz="1800" b="1" i="0">
                <a:solidFill>
                  <a:srgbClr val="FFFFFF"/>
                </a:solidFill>
                <a:effectLst/>
                <a:latin typeface="inherit"/>
              </a:rPr>
              <a:t>ministrem spraw zagranicznych</a:t>
            </a:r>
            <a:r>
              <a:rPr lang="pl-PL" sz="1800" b="0" i="0">
                <a:solidFill>
                  <a:srgbClr val="FFFFFF"/>
                </a:solidFill>
                <a:effectLst/>
                <a:latin typeface="Ubuntu"/>
              </a:rPr>
              <a:t>.</a:t>
            </a:r>
          </a:p>
          <a:p>
            <a:r>
              <a:rPr lang="pl-PL" sz="1800" b="0" i="0">
                <a:solidFill>
                  <a:srgbClr val="FFFFFF"/>
                </a:solidFill>
                <a:effectLst/>
                <a:latin typeface="Ubuntu"/>
              </a:rPr>
              <a:t>Paderewski funkcję premiera pełnił niespełna rok. Ustąpił ze stanowiska 10 grudnia 1919, ponieważ frakcje sejmowe nie były zadowolone z ustaleń konferencji pokojowej w Paryżu, na której Paderewski wraz z Romanem Dmowskim był przedstawicielem Polski.</a:t>
            </a:r>
          </a:p>
          <a:p>
            <a:endParaRPr lang="pl-PL" sz="1800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BCF6FDC-4730-4E9A-91F7-2C3C1B77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22" name="Picture 2" descr="Ignacy Jan Paderewski – Wikipedia, wolna encyklopedia">
            <a:extLst>
              <a:ext uri="{FF2B5EF4-FFF2-40B4-BE49-F238E27FC236}">
                <a16:creationId xmlns:a16="http://schemas.microsoft.com/office/drawing/2014/main" id="{968136DF-5169-4AD7-8488-29BDB6D3B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8078"/>
          <a:stretch/>
        </p:blipFill>
        <p:spPr bwMode="auto">
          <a:xfrm>
            <a:off x="7611902" y="10"/>
            <a:ext cx="45800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4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7FE9C6-29F8-425D-A998-3022D7BB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Pieśni patriotyczne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DD5FE1-35E6-4D25-A4E9-CB41142A6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/>
              <a:t>Rota</a:t>
            </a:r>
          </a:p>
          <a:p>
            <a:endParaRPr lang="pl-PL" sz="2400"/>
          </a:p>
          <a:p>
            <a:endParaRPr lang="pl-PL" sz="2400"/>
          </a:p>
          <a:p>
            <a:endParaRPr lang="pl-PL"/>
          </a:p>
          <a:p>
            <a:r>
              <a:rPr lang="pl-PL"/>
              <a:t> </a:t>
            </a:r>
          </a:p>
        </p:txBody>
      </p:sp>
      <p:pic>
        <p:nvPicPr>
          <p:cNvPr id="4" name="Rota">
            <a:hlinkClick r:id="" action="ppaction://media"/>
            <a:extLst>
              <a:ext uri="{FF2B5EF4-FFF2-40B4-BE49-F238E27FC236}">
                <a16:creationId xmlns:a16="http://schemas.microsoft.com/office/drawing/2014/main" id="{054EE31A-663A-4F17-AF15-5885EE2250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31" end="1587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4885" y="1845734"/>
            <a:ext cx="487363" cy="48736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567FC51-D5A8-4477-AA54-5A5BBDDDB1D5}"/>
              </a:ext>
            </a:extLst>
          </p:cNvPr>
          <p:cNvSpPr txBox="1"/>
          <p:nvPr/>
        </p:nvSpPr>
        <p:spPr>
          <a:xfrm>
            <a:off x="1036320" y="2574369"/>
            <a:ext cx="373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Pierwsza brygada</a:t>
            </a:r>
          </a:p>
        </p:txBody>
      </p:sp>
      <p:pic>
        <p:nvPicPr>
          <p:cNvPr id="6" name="Pierwsza Brygada (videoo.info)">
            <a:hlinkClick r:id="" action="ppaction://media"/>
            <a:extLst>
              <a:ext uri="{FF2B5EF4-FFF2-40B4-BE49-F238E27FC236}">
                <a16:creationId xmlns:a16="http://schemas.microsoft.com/office/drawing/2014/main" id="{215A2D78-A194-4AE4-9E2A-4EFC7E4E24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167" end="1317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125" y="2574369"/>
            <a:ext cx="487363" cy="48736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0DC7EE2-B5D6-4135-802A-40CEA35D9A39}"/>
              </a:ext>
            </a:extLst>
          </p:cNvPr>
          <p:cNvSpPr txBox="1"/>
          <p:nvPr/>
        </p:nvSpPr>
        <p:spPr>
          <a:xfrm>
            <a:off x="1097280" y="3369984"/>
            <a:ext cx="2610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Wojenko </a:t>
            </a:r>
            <a:r>
              <a:rPr lang="pl-PL" sz="2400" err="1"/>
              <a:t>wojenko</a:t>
            </a:r>
            <a:endParaRPr lang="pl-PL" sz="2400"/>
          </a:p>
        </p:txBody>
      </p:sp>
      <p:pic>
        <p:nvPicPr>
          <p:cNvPr id="8" name="Wojenko wojenko - Patriotyczne (videoo.info)">
            <a:hlinkClick r:id="" action="ppaction://media"/>
            <a:extLst>
              <a:ext uri="{FF2B5EF4-FFF2-40B4-BE49-F238E27FC236}">
                <a16:creationId xmlns:a16="http://schemas.microsoft.com/office/drawing/2014/main" id="{90ECC5F4-AD5C-4361-8009-9A81512C8E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250" end="1939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5202" y="3344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C8B711DC-99C3-4A6A-AE89-C00A9181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11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listopada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 1918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roku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 Polska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odzyskuje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niepodległość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 po 123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latach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niewoli</a:t>
            </a:r>
            <a:endParaRPr lang="en-US" sz="4000" b="1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pic>
        <p:nvPicPr>
          <p:cNvPr id="2" name="Obraz 4" descr="Obraz zawierający flaga, obiekt, zewnętrzne, niebieski&#10;&#10;Opis wygenerowany automatycznie">
            <a:extLst>
              <a:ext uri="{FF2B5EF4-FFF2-40B4-BE49-F238E27FC236}">
                <a16:creationId xmlns:a16="http://schemas.microsoft.com/office/drawing/2014/main" id="{5F8BDB86-A3E1-4163-AE9B-6BBF2DB9D38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290" r="10375" b="-2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220494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5D55A487-98C5-46DE-A17D-5EE642FB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457543"/>
            <a:ext cx="3084844" cy="4794561"/>
          </a:xfrm>
        </p:spPr>
        <p:txBody>
          <a:bodyPr anchor="ctr">
            <a:normAutofit/>
          </a:bodyPr>
          <a:lstStyle/>
          <a:p>
            <a:pPr algn="ctr"/>
            <a:r>
              <a:rPr lang="pl-PL" sz="4400" b="1">
                <a:solidFill>
                  <a:srgbClr val="FFFFFF"/>
                </a:solidFill>
                <a:cs typeface="Calibri Light"/>
              </a:rPr>
              <a:t>Dziękuję za uwagę</a:t>
            </a:r>
            <a:br>
              <a:rPr lang="pl-PL" sz="4400" b="1">
                <a:cs typeface="Calibri Light"/>
              </a:rPr>
            </a:br>
            <a:br>
              <a:rPr lang="pl-PL" sz="3600">
                <a:cs typeface="Calibri Light"/>
              </a:rPr>
            </a:br>
            <a:br>
              <a:rPr lang="pl-PL" sz="3600">
                <a:cs typeface="Calibri Light"/>
              </a:rPr>
            </a:br>
            <a:r>
              <a:rPr lang="pl-PL" sz="2400">
                <a:solidFill>
                  <a:srgbClr val="FFFFFF"/>
                </a:solidFill>
                <a:cs typeface="Calibri Light"/>
              </a:rPr>
              <a:t>Karolina Tkaczyk</a:t>
            </a:r>
            <a:br>
              <a:rPr lang="pl-PL" sz="2400">
                <a:cs typeface="Calibri Light"/>
              </a:rPr>
            </a:br>
            <a:r>
              <a:rPr lang="pl-PL" sz="2400">
                <a:solidFill>
                  <a:srgbClr val="FFFFFF"/>
                </a:solidFill>
                <a:cs typeface="Calibri Light"/>
              </a:rPr>
              <a:t>klasa 2B`</a:t>
            </a:r>
            <a:br>
              <a:rPr lang="pl-PL" sz="2400">
                <a:cs typeface="Calibri Light"/>
              </a:rPr>
            </a:br>
            <a:r>
              <a:rPr lang="pl-PL" sz="2400">
                <a:solidFill>
                  <a:srgbClr val="FFFFFF"/>
                </a:solidFill>
                <a:cs typeface="Calibri Light"/>
              </a:rPr>
              <a:t>profil humanistyczny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B0A2D3C-8196-4EDB-8D2C-65505C71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pl-PL"/>
              <a:t> </a:t>
            </a:r>
            <a:r>
              <a:rPr lang="pl-PL" sz="2800"/>
              <a:t>Źródła:</a:t>
            </a:r>
            <a:endParaRPr lang="pl-PL" sz="2800">
              <a:cs typeface="Calibri"/>
            </a:endParaRPr>
          </a:p>
          <a:p>
            <a:r>
              <a:rPr lang="pl-PL"/>
              <a:t>mdkgal.edu.pl</a:t>
            </a:r>
            <a:endParaRPr lang="pl-PL">
              <a:cs typeface="Calibri"/>
            </a:endParaRPr>
          </a:p>
          <a:p>
            <a:r>
              <a:rPr lang="pl-PL"/>
              <a:t>dzieje.pl</a:t>
            </a:r>
            <a:endParaRPr lang="pl-PL">
              <a:cs typeface="Calibri"/>
            </a:endParaRPr>
          </a:p>
          <a:p>
            <a:r>
              <a:rPr lang="pl-PL"/>
              <a:t>ciekawostkihistoryczne.pl</a:t>
            </a:r>
            <a:endParaRPr lang="pl-PL">
              <a:cs typeface="Calibri"/>
            </a:endParaRPr>
          </a:p>
          <a:p>
            <a:r>
              <a:rPr lang="pl-PL"/>
              <a:t>www.youtube.com</a:t>
            </a: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07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34A47-A28C-48B4-8E70-F0D5F56A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60" y="286603"/>
            <a:ext cx="7284720" cy="800517"/>
          </a:xfrm>
        </p:spPr>
        <p:txBody>
          <a:bodyPr/>
          <a:lstStyle/>
          <a:p>
            <a:r>
              <a:rPr lang="pl-PL"/>
              <a:t>I rozbiór Polski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A70D8E9-B69B-4F3F-942E-98504868A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800" y="1229360"/>
            <a:ext cx="7908879" cy="5203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320006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6358BC-65D3-4931-ABB3-30201B07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pl-PL"/>
              <a:t>Tadeusz Rejtan</a:t>
            </a:r>
          </a:p>
        </p:txBody>
      </p:sp>
      <p:pic>
        <p:nvPicPr>
          <p:cNvPr id="2050" name="Picture 2" descr="Tadeusz Rejtan – obrońca honoru Rzeczypospolitej - Studio Wschód">
            <a:extLst>
              <a:ext uri="{FF2B5EF4-FFF2-40B4-BE49-F238E27FC236}">
                <a16:creationId xmlns:a16="http://schemas.microsoft.com/office/drawing/2014/main" id="{171266F3-362D-4F22-939B-4DF45A29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632" y="1265816"/>
            <a:ext cx="5768491" cy="43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83D609-3ED4-4F16-AB99-D828CD480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 algn="ctr"/>
            <a:endParaRPr lang="pl-PL">
              <a:latin typeface="Ubuntu"/>
            </a:endParaRPr>
          </a:p>
          <a:p>
            <a:pPr algn="ctr"/>
            <a:endParaRPr lang="pl-PL">
              <a:latin typeface="Ubuntu"/>
            </a:endParaRPr>
          </a:p>
          <a:p>
            <a:pPr algn="ctr"/>
            <a:r>
              <a:rPr lang="pl-PL">
                <a:latin typeface="Ubuntu"/>
              </a:rPr>
              <a:t>Z</a:t>
            </a:r>
            <a:r>
              <a:rPr lang="pl-PL" b="0" i="0">
                <a:effectLst/>
                <a:latin typeface="Ubuntu"/>
              </a:rPr>
              <a:t>apisał się w historii Polski jako symbol walki o niepodległość Polski. Sprzeciwił się zawiązaniu konfederacji, która umożliwiała dokonanie rozbioru Polski.</a:t>
            </a:r>
            <a:br>
              <a:rPr lang="pl-PL"/>
            </a:br>
            <a:br>
              <a:rPr lang="pl-PL"/>
            </a:br>
            <a:endParaRPr lang="pl-PL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9659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D1294F4-C0BF-4C57-B67B-97EFC07C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477320-2176-43A7-964D-F98AFECB2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6961A3D1-50B9-4FA9-8BF6-42FFAA8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tx1"/>
                </a:solidFill>
              </a:rPr>
              <a:t>Konstytucja 3 maja 1791 roku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0B39E05-22DB-4679-82CC-D55B9C6D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pl-PL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chwalona </a:t>
            </a:r>
            <a:r>
              <a:rPr lang="pl-PL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 maja</a:t>
            </a:r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1791</a:t>
            </a:r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roku </a:t>
            </a:r>
            <a:r>
              <a:rPr lang="pl-PL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ustawa</a:t>
            </a:r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regulująca ustrój prawny </a:t>
            </a:r>
            <a:r>
              <a:rPr lang="pl-PL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Rzeczypospolitej Obojga Narodów</a:t>
            </a:r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Powszechnie przyjmuje się, że Konstytucja 3 maja była pierwszą w Europie i drugą na świecie </a:t>
            </a:r>
            <a:endParaRPr lang="pl-PL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023454-C8F8-4D6E-8537-CCFD0CA39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074050-0E37-4F72-95BE-2439FAD04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4938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755657-6FB6-4CEA-AF55-8C47979A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accent2"/>
                </a:solidFill>
              </a:rPr>
              <a:t>II Rozbiór Polski – 1793r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10D1F7-71F5-4732-8019-56D19ED5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>
            <a:normAutofit/>
          </a:bodyPr>
          <a:lstStyle/>
          <a:p>
            <a:r>
              <a:rPr lang="pl-PL" b="0" i="0">
                <a:effectLst/>
                <a:latin typeface="Verdana" panose="020B0604030504040204" pitchFamily="34" charset="0"/>
              </a:rPr>
              <a:t>23 stycznia 1793 roku Rosja i Prusy podpisały konwencję rozbiorową. Fryderyk Wilhelm zobowiązywał się kontynuować wojnę przeciw Francji, a Rosja - zwalczać ruchy rewolucyjne w Polsce. Z układu wyłączona została zaangażowana w walki z Francją Austria. Wkrótce wojska pruskie zajęły ziemie do linii </a:t>
            </a:r>
            <a:r>
              <a:rPr lang="pl-PL" b="0" i="0" err="1">
                <a:effectLst/>
                <a:latin typeface="Verdana" panose="020B0604030504040204" pitchFamily="34" charset="0"/>
              </a:rPr>
              <a:t>Częstochowa-Sochaczew-Działdowo</a:t>
            </a:r>
            <a:r>
              <a:rPr lang="pl-PL" b="0" i="0">
                <a:effectLst/>
                <a:latin typeface="Verdana" panose="020B0604030504040204" pitchFamily="34" charset="0"/>
              </a:rPr>
              <a:t>, wraz z Toruniem i Gdańskiem. Rosja z kolei opanowała województwa kijowskie, </a:t>
            </a:r>
            <a:r>
              <a:rPr lang="pl-PL" b="0" i="0" err="1">
                <a:effectLst/>
                <a:latin typeface="Verdana" panose="020B0604030504040204" pitchFamily="34" charset="0"/>
              </a:rPr>
              <a:t>bracławskie</a:t>
            </a:r>
            <a:r>
              <a:rPr lang="pl-PL" b="0" i="0">
                <a:effectLst/>
                <a:latin typeface="Verdana" panose="020B0604030504040204" pitchFamily="34" charset="0"/>
              </a:rPr>
              <a:t>, podolskie i mińskie oraz część wołyńskiego, brzesko-litewskiego i wileńskiego.</a:t>
            </a:r>
            <a:br>
              <a:rPr lang="pl-PL"/>
            </a:br>
            <a:endParaRPr lang="pl-P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762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B10F7-7D26-450A-90E0-7BCDACDC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920" y="286603"/>
            <a:ext cx="7477760" cy="790357"/>
          </a:xfrm>
        </p:spPr>
        <p:txBody>
          <a:bodyPr/>
          <a:lstStyle/>
          <a:p>
            <a:r>
              <a:rPr lang="pl-PL"/>
              <a:t>II rozbiór Polski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1E46620-6966-4FD7-A3E1-723193E23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177340"/>
            <a:ext cx="7244080" cy="568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3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D03F1B22-6BE5-407A-9027-D46237C73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91981C-3641-447E-8BE6-FA650E95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pl-PL" sz="3400"/>
              <a:t>Powstanie kościuszkowskie w 1794 roku było pierwszą na tak dużą skalę próbą ratowania niepodległości</a:t>
            </a:r>
          </a:p>
        </p:txBody>
      </p:sp>
      <p:pic>
        <p:nvPicPr>
          <p:cNvPr id="6146" name="Picture 2" descr="POWSTANIE KOŚCIUSZKOWSKIE - Aktualne wydarzenia z kraju i zagranicy -  Wyborcza.pl">
            <a:extLst>
              <a:ext uri="{FF2B5EF4-FFF2-40B4-BE49-F238E27FC236}">
                <a16:creationId xmlns:a16="http://schemas.microsoft.com/office/drawing/2014/main" id="{7D584255-8E8D-4B62-B661-FF99FF701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F72216-3032-4D96-A301-EF60ADBF4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adeusz Kościuszko – cz.6 – Powstanie Kościuszkowskie - Publicystyka  społeczna">
            <a:extLst>
              <a:ext uri="{FF2B5EF4-FFF2-40B4-BE49-F238E27FC236}">
                <a16:creationId xmlns:a16="http://schemas.microsoft.com/office/drawing/2014/main" id="{1CCDF651-CBC0-4728-BD5B-C3E8612F1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6" r="3" b="14108"/>
          <a:stretch/>
        </p:blipFill>
        <p:spPr bwMode="auto">
          <a:xfrm>
            <a:off x="562192" y="3457707"/>
            <a:ext cx="4020296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A871DD-2883-4C1B-B344-7B6B0BA72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pl-PL" sz="1700" b="1" i="0">
                <a:effectLst/>
                <a:latin typeface="Open Sans"/>
              </a:rPr>
              <a:t> </a:t>
            </a:r>
            <a:r>
              <a:rPr lang="pl-PL" sz="1700" b="0" i="0">
                <a:effectLst/>
              </a:rPr>
              <a:t>Rozpoczęło się powstanie, które było ostatnią próbą ratowania Rzeczypospolitej. Trwało ono od 24 marca do 16 listopada 1794 r. i objęło swym zasięgiem prawie wszystkie dzielnice ówczesnego państwa polskiego.</a:t>
            </a:r>
          </a:p>
          <a:p>
            <a:r>
              <a:rPr lang="pl-PL" sz="1700" b="0" i="0">
                <a:effectLst/>
              </a:rPr>
              <a:t>Kluczowymi wydarzeniami powstania były: wygrana bitwa pod Racławicami 4 kwietnia, ogłoszenie 7 maja tzw. Uniwersału Połanieckiego, przegrana bitwa pod Maciejowicami 10 października i rozwiązanie wojsk powstańczych 16 listopada pod Radoszycami.</a:t>
            </a:r>
          </a:p>
          <a:p>
            <a:r>
              <a:rPr lang="pl-PL" sz="1700" b="0" i="0">
                <a:effectLst/>
              </a:rPr>
              <a:t>"Chociaż Kościuszko poniósł klęskę, wskazał drogę walki o wolność poprzez zbiorowy wysiłek całego narodu i to stało się jego testamentem politycznym. Tę kościuszkowską myśl ideowo-polityczną podejmą Polacy podrywając się co pokolenie do walki o odbudowę państwa" - pisał prof. Andrzej Zahorski w książce "Trzy powstania narodowe".</a:t>
            </a:r>
          </a:p>
          <a:p>
            <a:endParaRPr lang="pl-PL" sz="1700" b="0" i="0">
              <a:effectLst/>
              <a:latin typeface="Open San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D990FE-A961-4BD0-BE00-23C4B8CFA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50844DA-CE45-4F7E-A994-16D702DB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1539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D03F1B22-6BE5-407A-9027-D46237C73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1F390E-3647-40DA-A3EA-6547206D2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pl-PL"/>
              <a:t>Tadeusz Kościuszko 1747-1817</a:t>
            </a:r>
          </a:p>
        </p:txBody>
      </p:sp>
      <p:pic>
        <p:nvPicPr>
          <p:cNvPr id="7170" name="Picture 2" descr="Kalendarium Insurekcji Kościuszkowskiej – Małopolski Szlak Insurekcji  Kościuszkowskiej">
            <a:extLst>
              <a:ext uri="{FF2B5EF4-FFF2-40B4-BE49-F238E27FC236}">
                <a16:creationId xmlns:a16="http://schemas.microsoft.com/office/drawing/2014/main" id="{E8D34B7F-801A-4129-B45A-F3886BA63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8" b="4"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F72216-3032-4D96-A301-EF60ADBF4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A1659DAB-6064-42A1-8DC2-32ABBB6BB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 b="44278"/>
          <a:stretch/>
        </p:blipFill>
        <p:spPr bwMode="auto">
          <a:xfrm>
            <a:off x="633999" y="3218101"/>
            <a:ext cx="4020296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3B047016-98C0-4A3D-80F7-6D1319E57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endParaRPr lang="pl-PL" b="0" i="0">
              <a:effectLst/>
              <a:latin typeface="Roboto"/>
            </a:endParaRPr>
          </a:p>
          <a:p>
            <a:endParaRPr lang="pl-PL">
              <a:latin typeface="Roboto"/>
            </a:endParaRPr>
          </a:p>
          <a:p>
            <a:r>
              <a:rPr lang="pl-PL" b="0" i="0">
                <a:effectLst/>
                <a:latin typeface="Roboto"/>
              </a:rPr>
              <a:t>Zaangażował się w przygotowania do zbrojnego powstania. W 1794 roku złożył narodowi uroczystą przysięgę, stając na czele insurekcji, zwanej od jego nazwiska kościuszkowską. W czasie powstania wydał uniwersał połaniecki, zapewniający wolność osobistą chłopom. </a:t>
            </a:r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0D990FE-A961-4BD0-BE00-23C4B8CFA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0844DA-CE45-4F7E-A994-16D702DB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80323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CDAAAE7D3AAB41A35C2908B8C7C374" ma:contentTypeVersion="2" ma:contentTypeDescription="Utwórz nowy dokument." ma:contentTypeScope="" ma:versionID="1902a9fb55f6c1119c335268ee0b3a42">
  <xsd:schema xmlns:xsd="http://www.w3.org/2001/XMLSchema" xmlns:xs="http://www.w3.org/2001/XMLSchema" xmlns:p="http://schemas.microsoft.com/office/2006/metadata/properties" xmlns:ns2="9db72b23-6332-405f-8b74-16095efcddd5" targetNamespace="http://schemas.microsoft.com/office/2006/metadata/properties" ma:root="true" ma:fieldsID="b2c051f8223fac37a18f7f22c7ed3fa1" ns2:_="">
    <xsd:import namespace="9db72b23-6332-405f-8b74-16095efcdd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72b23-6332-405f-8b74-16095efcdd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5F2A15-1629-4DB5-B062-EC3A1358F4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6C9CCCB-A1D8-4017-93AF-2026EBDFF0FE}">
  <ds:schemaRefs>
    <ds:schemaRef ds:uri="9db72b23-6332-405f-8b74-16095efcdd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51F2A5-08B1-48B7-B2EC-4124B66AD0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Retrospekcja</vt:lpstr>
      <vt:lpstr>Narodowe Święto Niepodległości</vt:lpstr>
      <vt:lpstr>Pierwszy rozbiór Polski – 1772 roku</vt:lpstr>
      <vt:lpstr>I rozbiór Polski</vt:lpstr>
      <vt:lpstr>Tadeusz Rejtan</vt:lpstr>
      <vt:lpstr>Konstytucja 3 maja 1791 roku</vt:lpstr>
      <vt:lpstr>II Rozbiór Polski – 1793r</vt:lpstr>
      <vt:lpstr>II rozbiór Polski</vt:lpstr>
      <vt:lpstr>Powstanie kościuszkowskie w 1794 roku było pierwszą na tak dużą skalę próbą ratowania niepodległości</vt:lpstr>
      <vt:lpstr>Tadeusz Kościuszko 1747-1817</vt:lpstr>
      <vt:lpstr>III Rozbiór Polski-1795r </vt:lpstr>
      <vt:lpstr>Rozbiory Polski w latach           1772  – 1795   </vt:lpstr>
      <vt:lpstr>Legiony Polskie we Włoszech</vt:lpstr>
      <vt:lpstr>Józef Wybicki jest autorem „Mazurka Dąbrowskiego, który w 1927 roku stał się hymnem narodowym</vt:lpstr>
      <vt:lpstr>Powstanie listopadowe – 1830r</vt:lpstr>
      <vt:lpstr>Powstanie styczniowe -       1863r</vt:lpstr>
      <vt:lpstr>Józef Piłsudski – wielki człowiek</vt:lpstr>
      <vt:lpstr>Roman Dmowski</vt:lpstr>
      <vt:lpstr>Ignacy Daszyński</vt:lpstr>
      <vt:lpstr>Józef Haller</vt:lpstr>
      <vt:lpstr>Ignacy Paderewski</vt:lpstr>
      <vt:lpstr>Pieśni patriotyczne</vt:lpstr>
      <vt:lpstr>11 listopada 1918 roku Polska odzyskuje niepodległość po 123 latach niewoli</vt:lpstr>
      <vt:lpstr>Dziękuję za uwagę   Karolina Tkaczyk klasa 2B` profil humanistyczny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Narodowe Święto Niepodległości</dc:title>
  <dc:creator>Karolina Tkaczyk</dc:creator>
  <cp:revision>1</cp:revision>
  <dcterms:created xsi:type="dcterms:W3CDTF">2020-11-03T18:27:33Z</dcterms:created>
  <dcterms:modified xsi:type="dcterms:W3CDTF">2020-11-04T13:55:15Z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0x010100AFCDAAAE7D3AAB41A35C2908B8C7C374</vt:lpwstr>
  </property>
</Properties>
</file>