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5143500" type="screen16x9"/>
  <p:notesSz cx="6858000" cy="9144000"/>
  <p:embeddedFontLst>
    <p:embeddedFont>
      <p:font typeface="Dancing Script" panose="020B0604020202020204" charset="0"/>
      <p:regular r:id="rId29"/>
      <p:bold r:id="rId30"/>
    </p:embeddedFont>
    <p:embeddedFont>
      <p:font typeface="Lobster" panose="020B0604020202020204" charset="0"/>
      <p:regular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35641E-FE9C-4C60-B0E5-32043B73858D}" v="149" dt="2021-02-26T17:54:17.1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Kapuścik" userId="S::anna.kapuscik@zsksosnowiec.onmicrosoft.com::47592638-b6da-4cb2-b8aa-1eee848592f9" providerId="AD" clId="Web-{A635641E-FE9C-4C60-B0E5-32043B73858D}"/>
    <pc:docChg chg="modSld">
      <pc:chgData name="Anna Kapuścik" userId="S::anna.kapuscik@zsksosnowiec.onmicrosoft.com::47592638-b6da-4cb2-b8aa-1eee848592f9" providerId="AD" clId="Web-{A635641E-FE9C-4C60-B0E5-32043B73858D}" dt="2021-02-26T17:54:17.132" v="73" actId="20577"/>
      <pc:docMkLst>
        <pc:docMk/>
      </pc:docMkLst>
      <pc:sldChg chg="modSp">
        <pc:chgData name="Anna Kapuścik" userId="S::anna.kapuscik@zsksosnowiec.onmicrosoft.com::47592638-b6da-4cb2-b8aa-1eee848592f9" providerId="AD" clId="Web-{A635641E-FE9C-4C60-B0E5-32043B73858D}" dt="2021-02-26T17:51:53.301" v="15" actId="20577"/>
        <pc:sldMkLst>
          <pc:docMk/>
          <pc:sldMk cId="0" sldId="256"/>
        </pc:sldMkLst>
        <pc:spChg chg="mod">
          <ac:chgData name="Anna Kapuścik" userId="S::anna.kapuscik@zsksosnowiec.onmicrosoft.com::47592638-b6da-4cb2-b8aa-1eee848592f9" providerId="AD" clId="Web-{A635641E-FE9C-4C60-B0E5-32043B73858D}" dt="2021-02-26T17:51:53.301" v="15" actId="20577"/>
          <ac:spMkLst>
            <pc:docMk/>
            <pc:sldMk cId="0" sldId="256"/>
            <ac:spMk id="55" creationId="{00000000-0000-0000-0000-000000000000}"/>
          </ac:spMkLst>
        </pc:spChg>
      </pc:sldChg>
      <pc:sldChg chg="modSp">
        <pc:chgData name="Anna Kapuścik" userId="S::anna.kapuscik@zsksosnowiec.onmicrosoft.com::47592638-b6da-4cb2-b8aa-1eee848592f9" providerId="AD" clId="Web-{A635641E-FE9C-4C60-B0E5-32043B73858D}" dt="2021-02-26T17:52:11.145" v="17" actId="20577"/>
        <pc:sldMkLst>
          <pc:docMk/>
          <pc:sldMk cId="0" sldId="257"/>
        </pc:sldMkLst>
        <pc:spChg chg="mod">
          <ac:chgData name="Anna Kapuścik" userId="S::anna.kapuscik@zsksosnowiec.onmicrosoft.com::47592638-b6da-4cb2-b8aa-1eee848592f9" providerId="AD" clId="Web-{A635641E-FE9C-4C60-B0E5-32043B73858D}" dt="2021-02-26T17:52:11.145" v="17" actId="20577"/>
          <ac:spMkLst>
            <pc:docMk/>
            <pc:sldMk cId="0" sldId="257"/>
            <ac:spMk id="61" creationId="{00000000-0000-0000-0000-000000000000}"/>
          </ac:spMkLst>
        </pc:spChg>
      </pc:sldChg>
      <pc:sldChg chg="modSp">
        <pc:chgData name="Anna Kapuścik" userId="S::anna.kapuscik@zsksosnowiec.onmicrosoft.com::47592638-b6da-4cb2-b8aa-1eee848592f9" providerId="AD" clId="Web-{A635641E-FE9C-4C60-B0E5-32043B73858D}" dt="2021-02-26T17:52:25.583" v="19" actId="20577"/>
        <pc:sldMkLst>
          <pc:docMk/>
          <pc:sldMk cId="0" sldId="258"/>
        </pc:sldMkLst>
        <pc:spChg chg="mod">
          <ac:chgData name="Anna Kapuścik" userId="S::anna.kapuscik@zsksosnowiec.onmicrosoft.com::47592638-b6da-4cb2-b8aa-1eee848592f9" providerId="AD" clId="Web-{A635641E-FE9C-4C60-B0E5-32043B73858D}" dt="2021-02-26T17:52:25.583" v="19" actId="20577"/>
          <ac:spMkLst>
            <pc:docMk/>
            <pc:sldMk cId="0" sldId="258"/>
            <ac:spMk id="67" creationId="{00000000-0000-0000-0000-000000000000}"/>
          </ac:spMkLst>
        </pc:spChg>
      </pc:sldChg>
      <pc:sldChg chg="modSp">
        <pc:chgData name="Anna Kapuścik" userId="S::anna.kapuscik@zsksosnowiec.onmicrosoft.com::47592638-b6da-4cb2-b8aa-1eee848592f9" providerId="AD" clId="Web-{A635641E-FE9C-4C60-B0E5-32043B73858D}" dt="2021-02-26T17:53:22.756" v="44" actId="20577"/>
        <pc:sldMkLst>
          <pc:docMk/>
          <pc:sldMk cId="0" sldId="260"/>
        </pc:sldMkLst>
        <pc:spChg chg="mod">
          <ac:chgData name="Anna Kapuścik" userId="S::anna.kapuscik@zsksosnowiec.onmicrosoft.com::47592638-b6da-4cb2-b8aa-1eee848592f9" providerId="AD" clId="Web-{A635641E-FE9C-4C60-B0E5-32043B73858D}" dt="2021-02-26T17:53:22.756" v="44" actId="20577"/>
          <ac:spMkLst>
            <pc:docMk/>
            <pc:sldMk cId="0" sldId="260"/>
            <ac:spMk id="79" creationId="{00000000-0000-0000-0000-000000000000}"/>
          </ac:spMkLst>
        </pc:spChg>
      </pc:sldChg>
      <pc:sldChg chg="modSp">
        <pc:chgData name="Anna Kapuścik" userId="S::anna.kapuscik@zsksosnowiec.onmicrosoft.com::47592638-b6da-4cb2-b8aa-1eee848592f9" providerId="AD" clId="Web-{A635641E-FE9C-4C60-B0E5-32043B73858D}" dt="2021-02-26T17:54:17.132" v="73" actId="20577"/>
        <pc:sldMkLst>
          <pc:docMk/>
          <pc:sldMk cId="0" sldId="262"/>
        </pc:sldMkLst>
        <pc:spChg chg="mod">
          <ac:chgData name="Anna Kapuścik" userId="S::anna.kapuscik@zsksosnowiec.onmicrosoft.com::47592638-b6da-4cb2-b8aa-1eee848592f9" providerId="AD" clId="Web-{A635641E-FE9C-4C60-B0E5-32043B73858D}" dt="2021-02-26T17:54:17.132" v="73" actId="20577"/>
          <ac:spMkLst>
            <pc:docMk/>
            <pc:sldMk cId="0" sldId="262"/>
            <ac:spMk id="91"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79a96b39e4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79a96b39e4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79a96b39e4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79a96b39e4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79a96b39e4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79a96b39e4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79a96b39e4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79a96b39e4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79a96b39e4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79a96b39e4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79a96b39e4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79a96b39e4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79a96b39e4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79a96b39e4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79a96b39e4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79a96b39e4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79a96b39e4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79a96b39e4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79a96b39e4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79a96b39e4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79a96b39e4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79a96b39e4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79a96b39e4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79a96b39e4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be7fbd95d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be7fbd95d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79a96b39e4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79a96b39e4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79a96b39e4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79a96b39e4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79a96b39e4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79a96b39e4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79a96b39e4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79a96b39e4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79a96b39e4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79a96b39e4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79a96b39e4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79a96b39e4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79a96b39e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79a96b39e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79a96b39e4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79a96b39e4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79a96b39e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79a96b39e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79a96b39e4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79a96b39e4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79a96b39e4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79a96b39e4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79a96b39e4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79a96b39e4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pl"/>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www.bing.com/?cc=pl"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hyperlink" Target="https://pl.wikipedia.org/wiki/26_listopada" TargetMode="External"/><Relationship Id="rId13" Type="http://schemas.openxmlformats.org/officeDocument/2006/relationships/hyperlink" Target="https://pl.wikipedia.org/wiki/Polityka" TargetMode="External"/><Relationship Id="rId18" Type="http://schemas.openxmlformats.org/officeDocument/2006/relationships/hyperlink" Target="https://pl.wikipedia.org/wiki/Mistycyzm" TargetMode="External"/><Relationship Id="rId3" Type="http://schemas.openxmlformats.org/officeDocument/2006/relationships/image" Target="../media/image3.jpg"/><Relationship Id="rId7" Type="http://schemas.openxmlformats.org/officeDocument/2006/relationships/hyperlink" Target="https://pl.wikipedia.org/wiki/Nowogr%C3%B3dek" TargetMode="External"/><Relationship Id="rId12" Type="http://schemas.openxmlformats.org/officeDocument/2006/relationships/hyperlink" Target="https://pl.wikipedia.org/wiki/Poezja" TargetMode="External"/><Relationship Id="rId17" Type="http://schemas.openxmlformats.org/officeDocument/2006/relationships/hyperlink" Target="https://pl.wikipedia.org/wiki/Religia" TargetMode="External"/><Relationship Id="rId2" Type="http://schemas.openxmlformats.org/officeDocument/2006/relationships/notesSlide" Target="../notesSlides/notesSlide3.xml"/><Relationship Id="rId16" Type="http://schemas.openxmlformats.org/officeDocument/2006/relationships/hyperlink" Target="https://pl.wikipedia.org/wiki/Filozofia" TargetMode="External"/><Relationship Id="rId20" Type="http://schemas.openxmlformats.org/officeDocument/2006/relationships/hyperlink" Target="https://pl.wikipedia.org/wiki/Nauczyciel_akademicki" TargetMode="External"/><Relationship Id="rId1" Type="http://schemas.openxmlformats.org/officeDocument/2006/relationships/slideLayout" Target="../slideLayouts/slideLayout3.xml"/><Relationship Id="rId6" Type="http://schemas.openxmlformats.org/officeDocument/2006/relationships/hyperlink" Target="https://pl.wikipedia.org/wiki/Zaosie_(Bia%C5%82oru%C5%9B)" TargetMode="External"/><Relationship Id="rId11" Type="http://schemas.openxmlformats.org/officeDocument/2006/relationships/hyperlink" Target="https://pl.wikipedia.org/wiki/Polska" TargetMode="External"/><Relationship Id="rId5" Type="http://schemas.openxmlformats.org/officeDocument/2006/relationships/hyperlink" Target="https://pl.wikipedia.org/wiki/1798" TargetMode="External"/><Relationship Id="rId15" Type="http://schemas.openxmlformats.org/officeDocument/2006/relationships/hyperlink" Target="https://pl.wikipedia.org/wiki/T%C5%82umacz" TargetMode="External"/><Relationship Id="rId10" Type="http://schemas.openxmlformats.org/officeDocument/2006/relationships/hyperlink" Target="https://pl.wikipedia.org/wiki/Stambu%C5%82" TargetMode="External"/><Relationship Id="rId19" Type="http://schemas.openxmlformats.org/officeDocument/2006/relationships/hyperlink" Target="https://pl.wikipedia.org/wiki/Si%C5%82y_zbrojne" TargetMode="External"/><Relationship Id="rId4" Type="http://schemas.openxmlformats.org/officeDocument/2006/relationships/hyperlink" Target="https://pl.wikipedia.org/wiki/24_grudnia" TargetMode="External"/><Relationship Id="rId9" Type="http://schemas.openxmlformats.org/officeDocument/2006/relationships/hyperlink" Target="https://pl.wikipedia.org/wiki/1855" TargetMode="External"/><Relationship Id="rId14" Type="http://schemas.openxmlformats.org/officeDocument/2006/relationships/hyperlink" Target="https://pl.wikipedia.org/wiki/Publicystyk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pl" sz="7000" b="1">
                <a:solidFill>
                  <a:srgbClr val="FFFFFF"/>
                </a:solidFill>
                <a:latin typeface="Dancing Script"/>
                <a:ea typeface="Dancing Script"/>
                <a:cs typeface="Dancing Script"/>
                <a:sym typeface="Dancing Script"/>
              </a:rPr>
              <a:t>,,Pan Tadeusz”</a:t>
            </a:r>
            <a:endParaRPr sz="7000" b="1">
              <a:solidFill>
                <a:srgbClr val="FFFFFF"/>
              </a:solidFill>
              <a:latin typeface="Dancing Script"/>
              <a:ea typeface="Dancing Script"/>
              <a:cs typeface="Dancing Script"/>
              <a:sym typeface="Dancing Script"/>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fontScale="55000" lnSpcReduction="20000"/>
          </a:bodyPr>
          <a:lstStyle/>
          <a:p>
            <a:pPr marL="0" lvl="0" indent="0" algn="ctr" rtl="0">
              <a:spcBef>
                <a:spcPts val="0"/>
              </a:spcBef>
              <a:spcAft>
                <a:spcPts val="0"/>
              </a:spcAft>
              <a:buNone/>
            </a:pPr>
            <a:r>
              <a:rPr lang="pl" b="1" dirty="0">
                <a:solidFill>
                  <a:srgbClr val="FFFFFF"/>
                </a:solidFill>
              </a:rPr>
              <a:t>w pigułce</a:t>
            </a:r>
          </a:p>
          <a:p>
            <a:pPr marL="0" indent="0"/>
            <a:endParaRPr lang="pl" b="1" dirty="0">
              <a:solidFill>
                <a:srgbClr val="FFFFFF"/>
              </a:solidFill>
            </a:endParaRPr>
          </a:p>
          <a:p>
            <a:pPr marL="0" indent="0"/>
            <a:r>
              <a:rPr lang="pl" b="1" dirty="0">
                <a:solidFill>
                  <a:srgbClr val="FFFFFF"/>
                </a:solidFill>
              </a:rPr>
              <a:t>Autor: Alicja </a:t>
            </a:r>
            <a:r>
              <a:rPr lang="pl" b="1" dirty="0" err="1">
                <a:solidFill>
                  <a:srgbClr val="FFFFFF"/>
                </a:solidFill>
              </a:rPr>
              <a:t>Powałka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7"/>
        <p:cNvGrpSpPr/>
        <p:nvPr/>
      </p:nvGrpSpPr>
      <p:grpSpPr>
        <a:xfrm>
          <a:off x="0" y="0"/>
          <a:ext cx="0" cy="0"/>
          <a:chOff x="0" y="0"/>
          <a:chExt cx="0" cy="0"/>
        </a:xfrm>
      </p:grpSpPr>
      <p:sp>
        <p:nvSpPr>
          <p:cNvPr id="108" name="Google Shape;108;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pl" sz="3620" b="1">
                <a:solidFill>
                  <a:srgbClr val="FFFFFF"/>
                </a:solidFill>
                <a:latin typeface="Dancing Script"/>
                <a:ea typeface="Dancing Script"/>
                <a:cs typeface="Dancing Script"/>
                <a:sym typeface="Dancing Script"/>
              </a:rPr>
              <a:t>Jacek Soplica</a:t>
            </a:r>
            <a:endParaRPr sz="3620" b="1">
              <a:solidFill>
                <a:srgbClr val="FFFFFF"/>
              </a:solidFill>
              <a:latin typeface="Dancing Script"/>
              <a:ea typeface="Dancing Script"/>
              <a:cs typeface="Dancing Script"/>
              <a:sym typeface="Dancing Script"/>
            </a:endParaRPr>
          </a:p>
        </p:txBody>
      </p:sp>
      <p:sp>
        <p:nvSpPr>
          <p:cNvPr id="109" name="Google Shape;109;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pl">
                <a:solidFill>
                  <a:srgbClr val="FFFFFF"/>
                </a:solidFill>
              </a:rPr>
              <a:t>1.Należy do rodu szlacheckiego Sopliców, jest bratem Sędziego i ojcem Tadeusza 2. Jacek Soplica przed metamorfozą: paliwoda, świetny strzelec, szermierz, porywczy, wybuchowy, awanturnik, gwałtowny, pewny siebie, pełen pychy, lubił zabawy i pijaństwo.                                                                                                       Po metamorfozie: miłosierny, wierny Bogu, spokojny, opanowany, tajemniczy, skromny, waleczny, potrafił poświęcić życie, by ratować innych.</a:t>
            </a:r>
            <a:endParaRPr>
              <a:solidFill>
                <a:srgbClr val="FFFFFF"/>
              </a:solidFill>
            </a:endParaRPr>
          </a:p>
          <a:p>
            <a:pPr marL="0" lvl="0" indent="0" algn="l" rtl="0">
              <a:spcBef>
                <a:spcPts val="1200"/>
              </a:spcBef>
              <a:spcAft>
                <a:spcPts val="1200"/>
              </a:spcAft>
              <a:buNone/>
            </a:pPr>
            <a:r>
              <a:rPr lang="pl">
                <a:solidFill>
                  <a:srgbClr val="FFFFFF"/>
                </a:solidFill>
              </a:rPr>
              <a:t>Jacek był również nieszczęśliwie zakochany💔</a:t>
            </a:r>
            <a:endParaRPr>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pl" sz="3920" b="1">
                <a:latin typeface="Dancing Script"/>
                <a:ea typeface="Dancing Script"/>
                <a:cs typeface="Dancing Script"/>
                <a:sym typeface="Dancing Script"/>
              </a:rPr>
              <a:t>Sędzia Soplica</a:t>
            </a:r>
            <a:endParaRPr sz="3920" b="1">
              <a:latin typeface="Dancing Script"/>
              <a:ea typeface="Dancing Script"/>
              <a:cs typeface="Dancing Script"/>
              <a:sym typeface="Dancing Script"/>
            </a:endParaRPr>
          </a:p>
        </p:txBody>
      </p:sp>
      <p:sp>
        <p:nvSpPr>
          <p:cNvPr id="115" name="Google Shape;115;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pl">
                <a:solidFill>
                  <a:srgbClr val="FFFFFF"/>
                </a:solidFill>
                <a:highlight>
                  <a:srgbClr val="A4C2F4"/>
                </a:highlight>
              </a:rPr>
              <a:t>1.Brat Jacka, opiekun Tadeusza, właściciel Soplicowa, patriota, tradycjonalista, dobroduszny, schludny, pracowity, gościnny, pielęgnuje zasady dobrego wychowania, ceni uczciwość i grzeczność.</a:t>
            </a:r>
            <a:endParaRPr>
              <a:solidFill>
                <a:srgbClr val="FFFFFF"/>
              </a:solidFill>
              <a:highlight>
                <a:srgbClr val="A4C2F4"/>
              </a:highlight>
            </a:endParaRPr>
          </a:p>
          <a:p>
            <a:pPr marL="0" lvl="0" indent="0" algn="l" rtl="0">
              <a:spcBef>
                <a:spcPts val="1200"/>
              </a:spcBef>
              <a:spcAft>
                <a:spcPts val="1200"/>
              </a:spcAft>
              <a:buNone/>
            </a:pPr>
            <a:r>
              <a:rPr lang="pl">
                <a:solidFill>
                  <a:srgbClr val="FFFFFF"/>
                </a:solidFill>
                <a:highlight>
                  <a:srgbClr val="A4C2F4"/>
                </a:highlight>
              </a:rPr>
              <a:t>Sędzia twierdził, że jest brak szkół uczących wychowania. Uważał również, że: grzeczność nie jest nauką łatwą oraz, że grzeczność należy się każdemu inna.</a:t>
            </a:r>
            <a:endParaRPr>
              <a:solidFill>
                <a:srgbClr val="FFFFFF"/>
              </a:solidFill>
              <a:highlight>
                <a:srgbClr val="A4C2F4"/>
              </a:high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pl" sz="4020" b="1">
                <a:solidFill>
                  <a:srgbClr val="FFFFFF"/>
                </a:solidFill>
                <a:latin typeface="Dancing Script"/>
                <a:ea typeface="Dancing Script"/>
                <a:cs typeface="Dancing Script"/>
                <a:sym typeface="Dancing Script"/>
              </a:rPr>
              <a:t>Tadeusz Soplica❤</a:t>
            </a:r>
            <a:endParaRPr sz="4020" b="1">
              <a:solidFill>
                <a:srgbClr val="FFFFFF"/>
              </a:solidFill>
              <a:latin typeface="Dancing Script"/>
              <a:ea typeface="Dancing Script"/>
              <a:cs typeface="Dancing Script"/>
              <a:sym typeface="Dancing Script"/>
            </a:endParaRPr>
          </a:p>
        </p:txBody>
      </p:sp>
      <p:sp>
        <p:nvSpPr>
          <p:cNvPr id="121" name="Google Shape;121;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pl" sz="2200">
                <a:solidFill>
                  <a:srgbClr val="FFFFFF"/>
                </a:solidFill>
              </a:rPr>
              <a:t>1.Szlachcic, syn Jacka, wychowanek Sędziego, 20 latek, sierota, jest krzepki, przystojny, odważny, waleczny, silny, dobrze wykształcony, świetny jeździec oraz szermierz, niedojrzały, naiwny, kochliwy oraz romantyczny. Tadeusz wrócił do Soplicowa po ukończeniu studiów i był zachwycony takim samym wyglądem dworku.</a:t>
            </a:r>
            <a:endParaRPr sz="2200">
              <a:solidFill>
                <a:srgbClr val="FFFF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5"/>
        <p:cNvGrpSpPr/>
        <p:nvPr/>
      </p:nvGrpSpPr>
      <p:grpSpPr>
        <a:xfrm>
          <a:off x="0" y="0"/>
          <a:ext cx="0" cy="0"/>
          <a:chOff x="0" y="0"/>
          <a:chExt cx="0" cy="0"/>
        </a:xfrm>
      </p:grpSpPr>
      <p:sp>
        <p:nvSpPr>
          <p:cNvPr id="126" name="Google Shape;126;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pl" sz="4220" b="1">
                <a:latin typeface="Dancing Script"/>
                <a:ea typeface="Dancing Script"/>
                <a:cs typeface="Dancing Script"/>
                <a:sym typeface="Dancing Script"/>
              </a:rPr>
              <a:t>Zosia🌳</a:t>
            </a:r>
            <a:endParaRPr sz="4220" b="1">
              <a:latin typeface="Dancing Script"/>
              <a:ea typeface="Dancing Script"/>
              <a:cs typeface="Dancing Script"/>
              <a:sym typeface="Dancing Script"/>
            </a:endParaRPr>
          </a:p>
        </p:txBody>
      </p:sp>
      <p:sp>
        <p:nvSpPr>
          <p:cNvPr id="127" name="Google Shape;127;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pl">
                <a:solidFill>
                  <a:srgbClr val="000000"/>
                </a:solidFill>
              </a:rPr>
              <a:t>1.Ma 14 lat, jest wychowanką Sędziego i Telimeny, córka zmarłej Ewy, wnuczka Stolnika, szlachcianka, mieszkanka Soplicowa.</a:t>
            </a:r>
            <a:endParaRPr>
              <a:solidFill>
                <a:srgbClr val="000000"/>
              </a:solidFill>
            </a:endParaRPr>
          </a:p>
          <a:p>
            <a:pPr marL="0" lvl="0" indent="0" algn="l" rtl="0">
              <a:spcBef>
                <a:spcPts val="1200"/>
              </a:spcBef>
              <a:spcAft>
                <a:spcPts val="0"/>
              </a:spcAft>
              <a:buNone/>
            </a:pPr>
            <a:r>
              <a:rPr lang="pl">
                <a:solidFill>
                  <a:srgbClr val="000000"/>
                </a:solidFill>
              </a:rPr>
              <a:t>2. Wygląd: ma jasne włosy, błyszczące oczy, jest piękna, delikatna i powabna</a:t>
            </a:r>
            <a:endParaRPr>
              <a:solidFill>
                <a:srgbClr val="000000"/>
              </a:solidFill>
            </a:endParaRPr>
          </a:p>
          <a:p>
            <a:pPr marL="0" lvl="0" indent="0" algn="l" rtl="0">
              <a:spcBef>
                <a:spcPts val="1200"/>
              </a:spcBef>
              <a:spcAft>
                <a:spcPts val="0"/>
              </a:spcAft>
              <a:buNone/>
            </a:pPr>
            <a:r>
              <a:rPr lang="pl">
                <a:solidFill>
                  <a:srgbClr val="000000"/>
                </a:solidFill>
              </a:rPr>
              <a:t>3. Bohaterka jest nieśmiała, wstydliwa, serdeczna, prostolinijna, skromna, uprzejma oraz odpowiedzialna.</a:t>
            </a:r>
            <a:endParaRPr>
              <a:solidFill>
                <a:srgbClr val="000000"/>
              </a:solidFill>
            </a:endParaRPr>
          </a:p>
          <a:p>
            <a:pPr marL="0" lvl="0" indent="0" algn="l" rtl="0">
              <a:spcBef>
                <a:spcPts val="1200"/>
              </a:spcBef>
              <a:spcAft>
                <a:spcPts val="1200"/>
              </a:spcAft>
              <a:buNone/>
            </a:pPr>
            <a:r>
              <a:rPr lang="pl">
                <a:solidFill>
                  <a:srgbClr val="000000"/>
                </a:solidFill>
              </a:rPr>
              <a:t>Zosia jest miłośniczką zwierząt i przyrody🌷</a:t>
            </a:r>
            <a:endParaRPr>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1"/>
        <p:cNvGrpSpPr/>
        <p:nvPr/>
      </p:nvGrpSpPr>
      <p:grpSpPr>
        <a:xfrm>
          <a:off x="0" y="0"/>
          <a:ext cx="0" cy="0"/>
          <a:chOff x="0" y="0"/>
          <a:chExt cx="0" cy="0"/>
        </a:xfrm>
      </p:grpSpPr>
      <p:sp>
        <p:nvSpPr>
          <p:cNvPr id="132" name="Google Shape;132;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pl" sz="4520" b="1">
                <a:solidFill>
                  <a:srgbClr val="FFFFFF"/>
                </a:solidFill>
                <a:highlight>
                  <a:srgbClr val="EAD1DC"/>
                </a:highlight>
                <a:latin typeface="Dancing Script"/>
                <a:ea typeface="Dancing Script"/>
                <a:cs typeface="Dancing Script"/>
                <a:sym typeface="Dancing Script"/>
              </a:rPr>
              <a:t>Telimena</a:t>
            </a:r>
            <a:endParaRPr sz="4520" b="1">
              <a:solidFill>
                <a:srgbClr val="FFFFFF"/>
              </a:solidFill>
              <a:highlight>
                <a:srgbClr val="EAD1DC"/>
              </a:highlight>
              <a:latin typeface="Dancing Script"/>
              <a:ea typeface="Dancing Script"/>
              <a:cs typeface="Dancing Script"/>
              <a:sym typeface="Dancing Script"/>
            </a:endParaRPr>
          </a:p>
        </p:txBody>
      </p:sp>
      <p:sp>
        <p:nvSpPr>
          <p:cNvPr id="133" name="Google Shape;133;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rgbClr val="FFFFFF"/>
              </a:buClr>
              <a:buSzPts val="1800"/>
              <a:buAutoNum type="arabicPeriod"/>
            </a:pPr>
            <a:r>
              <a:rPr lang="pl">
                <a:solidFill>
                  <a:srgbClr val="FFFFFF"/>
                </a:solidFill>
                <a:highlight>
                  <a:srgbClr val="EAD1DC"/>
                </a:highlight>
              </a:rPr>
              <a:t>Daleka krewna Sędziego, prawna opiekunka Zosi, piękna dojrzała kobieta, ma opinie kokietki, jest wdową bez majątku w średnim wieku.</a:t>
            </a:r>
            <a:endParaRPr>
              <a:solidFill>
                <a:srgbClr val="FFFFFF"/>
              </a:solidFill>
              <a:highlight>
                <a:srgbClr val="EAD1DC"/>
              </a:highlight>
            </a:endParaRPr>
          </a:p>
          <a:p>
            <a:pPr marL="457200" lvl="0" indent="-342900" algn="l" rtl="0">
              <a:spcBef>
                <a:spcPts val="0"/>
              </a:spcBef>
              <a:spcAft>
                <a:spcPts val="0"/>
              </a:spcAft>
              <a:buClr>
                <a:srgbClr val="FFFFFF"/>
              </a:buClr>
              <a:buSzPts val="1800"/>
              <a:buAutoNum type="arabicPeriod"/>
            </a:pPr>
            <a:r>
              <a:rPr lang="pl">
                <a:solidFill>
                  <a:srgbClr val="FFFFFF"/>
                </a:solidFill>
                <a:highlight>
                  <a:srgbClr val="EAD1DC"/>
                </a:highlight>
              </a:rPr>
              <a:t>Telimena jest bardzo kochliwa, inteligentna, atrakcyjna , zadbana, spóźnialska, zazdrosna oraz pewna siebie.</a:t>
            </a:r>
            <a:endParaRPr>
              <a:solidFill>
                <a:srgbClr val="FFFFFF"/>
              </a:solidFill>
              <a:highlight>
                <a:srgbClr val="EAD1DC"/>
              </a:highlight>
            </a:endParaRPr>
          </a:p>
          <a:p>
            <a:pPr marL="457200" lvl="0" indent="-342900" algn="l" rtl="0">
              <a:spcBef>
                <a:spcPts val="0"/>
              </a:spcBef>
              <a:spcAft>
                <a:spcPts val="0"/>
              </a:spcAft>
              <a:buClr>
                <a:srgbClr val="FFFFFF"/>
              </a:buClr>
              <a:buSzPts val="1800"/>
              <a:buAutoNum type="arabicPeriod"/>
            </a:pPr>
            <a:r>
              <a:rPr lang="pl">
                <a:solidFill>
                  <a:srgbClr val="FFFFFF"/>
                </a:solidFill>
                <a:highlight>
                  <a:srgbClr val="EAD1DC"/>
                </a:highlight>
              </a:rPr>
              <a:t>Bohaterka ma: ciemne włosy, jest bardzo elegancka i                                          nadmiernie dba o swój wygląd.</a:t>
            </a:r>
            <a:endParaRPr>
              <a:solidFill>
                <a:srgbClr val="FFFFFF"/>
              </a:solidFill>
              <a:highlight>
                <a:srgbClr val="EAD1DC"/>
              </a:highlight>
            </a:endParaRPr>
          </a:p>
          <a:p>
            <a:pPr marL="457200" lvl="0" indent="0" algn="l" rtl="0">
              <a:spcBef>
                <a:spcPts val="1200"/>
              </a:spcBef>
              <a:spcAft>
                <a:spcPts val="1200"/>
              </a:spcAft>
              <a:buNone/>
            </a:pPr>
            <a:endParaRPr>
              <a:solidFill>
                <a:srgbClr val="FFFFFF"/>
              </a:solidFill>
              <a:highlight>
                <a:srgbClr val="EAD1DC"/>
              </a:high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7"/>
        <p:cNvGrpSpPr/>
        <p:nvPr/>
      </p:nvGrpSpPr>
      <p:grpSpPr>
        <a:xfrm>
          <a:off x="0" y="0"/>
          <a:ext cx="0" cy="0"/>
          <a:chOff x="0" y="0"/>
          <a:chExt cx="0" cy="0"/>
        </a:xfrm>
      </p:grpSpPr>
      <p:sp>
        <p:nvSpPr>
          <p:cNvPr id="138" name="Google Shape;138;p27"/>
          <p:cNvSpPr txBox="1">
            <a:spLocks noGrp="1"/>
          </p:cNvSpPr>
          <p:nvPr>
            <p:ph type="title"/>
          </p:nvPr>
        </p:nvSpPr>
        <p:spPr>
          <a:xfrm>
            <a:off x="215250" y="2521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pl" sz="4420" b="1">
                <a:solidFill>
                  <a:srgbClr val="FFFFFF"/>
                </a:solidFill>
                <a:latin typeface="Dancing Script"/>
                <a:ea typeface="Dancing Script"/>
                <a:cs typeface="Dancing Script"/>
                <a:sym typeface="Dancing Script"/>
              </a:rPr>
              <a:t>Hrabia</a:t>
            </a:r>
            <a:endParaRPr sz="4420" b="1">
              <a:solidFill>
                <a:srgbClr val="FFFFFF"/>
              </a:solidFill>
              <a:latin typeface="Dancing Script"/>
              <a:ea typeface="Dancing Script"/>
              <a:cs typeface="Dancing Script"/>
              <a:sym typeface="Dancing Script"/>
            </a:endParaRPr>
          </a:p>
        </p:txBody>
      </p:sp>
      <p:sp>
        <p:nvSpPr>
          <p:cNvPr id="139" name="Google Shape;139;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pl">
                <a:solidFill>
                  <a:srgbClr val="FFFFFF"/>
                </a:solidFill>
              </a:rPr>
              <a:t>1. Hrabia jest ostatnim męskim potomkiem z rodu Horeszków, jest wychowany za granicą, sierota, arystokrata, pojawia się w Soplicowie w celu wyjaśnienia sporu</a:t>
            </a:r>
            <a:endParaRPr>
              <a:solidFill>
                <a:srgbClr val="FFFFFF"/>
              </a:solidFill>
            </a:endParaRPr>
          </a:p>
          <a:p>
            <a:pPr marL="0" lvl="0" indent="0" algn="l" rtl="0">
              <a:spcBef>
                <a:spcPts val="1200"/>
              </a:spcBef>
              <a:spcAft>
                <a:spcPts val="0"/>
              </a:spcAft>
              <a:buNone/>
            </a:pPr>
            <a:r>
              <a:rPr lang="pl">
                <a:solidFill>
                  <a:srgbClr val="FFFFFF"/>
                </a:solidFill>
              </a:rPr>
              <a:t>2.Wygląd: ubiera się bardzo modnie w stylu angielskim, jest przystojny oraz zadbany, ma długie włosy i niebieskie oczy.</a:t>
            </a:r>
            <a:endParaRPr>
              <a:solidFill>
                <a:srgbClr val="FFFFFF"/>
              </a:solidFill>
            </a:endParaRPr>
          </a:p>
          <a:p>
            <a:pPr marL="0" lvl="0" indent="0" algn="l" rtl="0">
              <a:spcBef>
                <a:spcPts val="1200"/>
              </a:spcBef>
              <a:spcAft>
                <a:spcPts val="1200"/>
              </a:spcAft>
              <a:buNone/>
            </a:pPr>
            <a:r>
              <a:rPr lang="pl">
                <a:solidFill>
                  <a:srgbClr val="FFFFFF"/>
                </a:solidFill>
              </a:rPr>
              <a:t>3. Bohater jest naiwnym wrażliwym romantykiem skupionym wyłącznie na sobie, wierzy głęboko w miłość, potrafi się wzruszać naturą, jest dobrze wychowanym dżentelmenem, zmienny w nastrojach, wrażliwy na piękno kobiet, uwielbia malować i szkicować , interesuje się sztuką, modą i kulturą, jest miłośnikiem tragicznych historii, jest kosmopolitą.</a:t>
            </a:r>
            <a:endParaRPr>
              <a:solidFill>
                <a:srgbClr val="FFFF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3"/>
        <p:cNvGrpSpPr/>
        <p:nvPr/>
      </p:nvGrpSpPr>
      <p:grpSpPr>
        <a:xfrm>
          <a:off x="0" y="0"/>
          <a:ext cx="0" cy="0"/>
          <a:chOff x="0" y="0"/>
          <a:chExt cx="0" cy="0"/>
        </a:xfrm>
      </p:grpSpPr>
      <p:sp>
        <p:nvSpPr>
          <p:cNvPr id="144" name="Google Shape;144;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pl" sz="3620" b="1">
                <a:latin typeface="Dancing Script"/>
                <a:ea typeface="Dancing Script"/>
                <a:cs typeface="Dancing Script"/>
                <a:sym typeface="Dancing Script"/>
              </a:rPr>
              <a:t>Historia sporu o zamek</a:t>
            </a:r>
            <a:endParaRPr sz="3620" b="1">
              <a:latin typeface="Dancing Script"/>
              <a:ea typeface="Dancing Script"/>
              <a:cs typeface="Dancing Script"/>
              <a:sym typeface="Dancing Script"/>
            </a:endParaRPr>
          </a:p>
        </p:txBody>
      </p:sp>
      <p:sp>
        <p:nvSpPr>
          <p:cNvPr id="145" name="Google Shape;145;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Clr>
                <a:srgbClr val="000000"/>
              </a:buClr>
              <a:buSzPts val="1800"/>
              <a:buAutoNum type="arabicPeriod"/>
            </a:pPr>
            <a:r>
              <a:rPr lang="pl">
                <a:solidFill>
                  <a:srgbClr val="000000"/>
                </a:solidFill>
              </a:rPr>
              <a:t>Zabicie Stolnika przez Jacka Soplicę</a:t>
            </a:r>
            <a:endParaRPr>
              <a:solidFill>
                <a:srgbClr val="000000"/>
              </a:solidFill>
            </a:endParaRPr>
          </a:p>
          <a:p>
            <a:pPr marL="457200" lvl="0" indent="-342900" algn="l" rtl="0">
              <a:spcBef>
                <a:spcPts val="0"/>
              </a:spcBef>
              <a:spcAft>
                <a:spcPts val="0"/>
              </a:spcAft>
              <a:buClr>
                <a:srgbClr val="000000"/>
              </a:buClr>
              <a:buSzPts val="1800"/>
              <a:buAutoNum type="arabicPeriod"/>
            </a:pPr>
            <a:r>
              <a:rPr lang="pl">
                <a:solidFill>
                  <a:srgbClr val="000000"/>
                </a:solidFill>
              </a:rPr>
              <a:t>Opustoszenie zamku i sprawowanie opieki tylko przez Gerwazego</a:t>
            </a:r>
            <a:endParaRPr>
              <a:solidFill>
                <a:srgbClr val="000000"/>
              </a:solidFill>
            </a:endParaRPr>
          </a:p>
          <a:p>
            <a:pPr marL="457200" lvl="0" indent="-342900" algn="l" rtl="0">
              <a:spcBef>
                <a:spcPts val="0"/>
              </a:spcBef>
              <a:spcAft>
                <a:spcPts val="0"/>
              </a:spcAft>
              <a:buClr>
                <a:srgbClr val="000000"/>
              </a:buClr>
              <a:buSzPts val="1800"/>
              <a:buAutoNum type="arabicPeriod"/>
            </a:pPr>
            <a:r>
              <a:rPr lang="pl">
                <a:solidFill>
                  <a:srgbClr val="000000"/>
                </a:solidFill>
              </a:rPr>
              <a:t>Rozmowa Klucznika z Hrabią, chcącym oddać zamek w ręce Sopliców i nakłonienie go do walki o posiadłość</a:t>
            </a:r>
            <a:endParaRPr>
              <a:solidFill>
                <a:srgbClr val="000000"/>
              </a:solidFill>
            </a:endParaRPr>
          </a:p>
          <a:p>
            <a:pPr marL="457200" lvl="0" indent="-342900" algn="l" rtl="0">
              <a:spcBef>
                <a:spcPts val="0"/>
              </a:spcBef>
              <a:spcAft>
                <a:spcPts val="0"/>
              </a:spcAft>
              <a:buClr>
                <a:srgbClr val="000000"/>
              </a:buClr>
              <a:buSzPts val="1800"/>
              <a:buAutoNum type="arabicPeriod"/>
            </a:pPr>
            <a:r>
              <a:rPr lang="pl">
                <a:solidFill>
                  <a:srgbClr val="000000"/>
                </a:solidFill>
              </a:rPr>
              <a:t>Rozkręcenie zegara przez Gerwazego i wywołanie złości u gości.</a:t>
            </a:r>
            <a:endParaRPr>
              <a:solidFill>
                <a:srgbClr val="000000"/>
              </a:solidFill>
            </a:endParaRPr>
          </a:p>
          <a:p>
            <a:pPr marL="457200" lvl="0" indent="-342900" algn="l" rtl="0">
              <a:spcBef>
                <a:spcPts val="0"/>
              </a:spcBef>
              <a:spcAft>
                <a:spcPts val="0"/>
              </a:spcAft>
              <a:buClr>
                <a:srgbClr val="000000"/>
              </a:buClr>
              <a:buSzPts val="1800"/>
              <a:buAutoNum type="arabicPeriod"/>
            </a:pPr>
            <a:r>
              <a:rPr lang="pl">
                <a:solidFill>
                  <a:srgbClr val="000000"/>
                </a:solidFill>
              </a:rPr>
              <a:t>Chęć zorganizowania zajazdu przez Hrabiego i Gerwazego</a:t>
            </a:r>
            <a:endParaRPr>
              <a:solidFill>
                <a:srgbClr val="000000"/>
              </a:solidFill>
            </a:endParaRPr>
          </a:p>
          <a:p>
            <a:pPr marL="457200" lvl="0" indent="-342900" algn="l" rtl="0">
              <a:spcBef>
                <a:spcPts val="0"/>
              </a:spcBef>
              <a:spcAft>
                <a:spcPts val="0"/>
              </a:spcAft>
              <a:buClr>
                <a:srgbClr val="000000"/>
              </a:buClr>
              <a:buSzPts val="1800"/>
              <a:buAutoNum type="arabicPeriod"/>
            </a:pPr>
            <a:r>
              <a:rPr lang="pl">
                <a:solidFill>
                  <a:srgbClr val="000000"/>
                </a:solidFill>
              </a:rPr>
              <a:t>Namówienie do zajazdu szlachtę Dobrzyńską przez Gerwazego</a:t>
            </a:r>
            <a:endParaRPr>
              <a:solidFill>
                <a:srgbClr val="000000"/>
              </a:solidFill>
            </a:endParaRPr>
          </a:p>
          <a:p>
            <a:pPr marL="457200" lvl="0" indent="-342900" algn="l" rtl="0">
              <a:spcBef>
                <a:spcPts val="0"/>
              </a:spcBef>
              <a:spcAft>
                <a:spcPts val="0"/>
              </a:spcAft>
              <a:buClr>
                <a:srgbClr val="000000"/>
              </a:buClr>
              <a:buSzPts val="1800"/>
              <a:buAutoNum type="arabicPeriod"/>
            </a:pPr>
            <a:r>
              <a:rPr lang="pl">
                <a:solidFill>
                  <a:srgbClr val="000000"/>
                </a:solidFill>
              </a:rPr>
              <a:t>Wkroczenie wojsk carskich do Soplicowa</a:t>
            </a:r>
            <a:endParaRPr>
              <a:solidFill>
                <a:srgbClr val="000000"/>
              </a:solidFill>
            </a:endParaRPr>
          </a:p>
          <a:p>
            <a:pPr marL="457200" lvl="0" indent="-342900" algn="l" rtl="0">
              <a:spcBef>
                <a:spcPts val="0"/>
              </a:spcBef>
              <a:spcAft>
                <a:spcPts val="0"/>
              </a:spcAft>
              <a:buClr>
                <a:srgbClr val="000000"/>
              </a:buClr>
              <a:buSzPts val="1800"/>
              <a:buAutoNum type="arabicPeriod"/>
            </a:pPr>
            <a:r>
              <a:rPr lang="pl">
                <a:solidFill>
                  <a:srgbClr val="000000"/>
                </a:solidFill>
              </a:rPr>
              <a:t>Wystąpienie wszystkich przeciwko Moskalom</a:t>
            </a:r>
            <a:endParaRPr>
              <a:solidFill>
                <a:srgbClr val="000000"/>
              </a:solidFill>
            </a:endParaRPr>
          </a:p>
          <a:p>
            <a:pPr marL="457200" lvl="0" indent="-342900" algn="l" rtl="0">
              <a:spcBef>
                <a:spcPts val="0"/>
              </a:spcBef>
              <a:spcAft>
                <a:spcPts val="0"/>
              </a:spcAft>
              <a:buClr>
                <a:srgbClr val="000000"/>
              </a:buClr>
              <a:buSzPts val="1800"/>
              <a:buAutoNum type="arabicPeriod"/>
            </a:pPr>
            <a:r>
              <a:rPr lang="pl">
                <a:solidFill>
                  <a:srgbClr val="000000"/>
                </a:solidFill>
              </a:rPr>
              <a:t>Zwycięstwo szlachty</a:t>
            </a:r>
            <a:endParaRPr>
              <a:solidFill>
                <a:srgbClr val="000000"/>
              </a:solidFill>
            </a:endParaRPr>
          </a:p>
          <a:p>
            <a:pPr marL="457200" lvl="0" indent="-342900" algn="l" rtl="0">
              <a:spcBef>
                <a:spcPts val="0"/>
              </a:spcBef>
              <a:spcAft>
                <a:spcPts val="0"/>
              </a:spcAft>
              <a:buClr>
                <a:srgbClr val="000000"/>
              </a:buClr>
              <a:buSzPts val="1800"/>
              <a:buAutoNum type="arabicPeriod"/>
            </a:pPr>
            <a:r>
              <a:rPr lang="pl">
                <a:solidFill>
                  <a:srgbClr val="000000"/>
                </a:solidFill>
              </a:rPr>
              <a:t>Zaślubiny Tadeusza i Zosi</a:t>
            </a:r>
            <a:endParaRPr>
              <a:solidFill>
                <a:srgbClr val="0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9"/>
        <p:cNvGrpSpPr/>
        <p:nvPr/>
      </p:nvGrpSpPr>
      <p:grpSpPr>
        <a:xfrm>
          <a:off x="0" y="0"/>
          <a:ext cx="0" cy="0"/>
          <a:chOff x="0" y="0"/>
          <a:chExt cx="0" cy="0"/>
        </a:xfrm>
      </p:grpSpPr>
      <p:sp>
        <p:nvSpPr>
          <p:cNvPr id="150" name="Google Shape;150;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pl" sz="4020" b="1">
                <a:solidFill>
                  <a:srgbClr val="FFFFFF"/>
                </a:solidFill>
                <a:latin typeface="Dancing Script"/>
                <a:ea typeface="Dancing Script"/>
                <a:cs typeface="Dancing Script"/>
                <a:sym typeface="Dancing Script"/>
              </a:rPr>
              <a:t>Koncert Jankiela</a:t>
            </a:r>
            <a:endParaRPr sz="4020" b="1">
              <a:solidFill>
                <a:srgbClr val="FFFFFF"/>
              </a:solidFill>
              <a:latin typeface="Dancing Script"/>
              <a:ea typeface="Dancing Script"/>
              <a:cs typeface="Dancing Script"/>
              <a:sym typeface="Dancing Script"/>
            </a:endParaRPr>
          </a:p>
        </p:txBody>
      </p:sp>
      <p:sp>
        <p:nvSpPr>
          <p:cNvPr id="151" name="Google Shape;151;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pl">
                <a:solidFill>
                  <a:srgbClr val="FFFFFF"/>
                </a:solidFill>
              </a:rPr>
              <a:t>🖤Konstytucja 3 maja--1791r.➡skoczne radosne dźwięki</a:t>
            </a:r>
            <a:endParaRPr>
              <a:solidFill>
                <a:srgbClr val="FFFFFF"/>
              </a:solidFill>
            </a:endParaRPr>
          </a:p>
          <a:p>
            <a:pPr marL="0" lvl="0" indent="0" algn="l" rtl="0">
              <a:spcBef>
                <a:spcPts val="1200"/>
              </a:spcBef>
              <a:spcAft>
                <a:spcPts val="0"/>
              </a:spcAft>
              <a:buNone/>
            </a:pPr>
            <a:r>
              <a:rPr lang="pl">
                <a:solidFill>
                  <a:srgbClr val="FFFFFF"/>
                </a:solidFill>
              </a:rPr>
              <a:t>🖤Konfederacja targowicka--1792r.➡symbol zdrady narodowej, fałsz, piskliwe, przeraźliwe dźwięki.</a:t>
            </a:r>
            <a:endParaRPr>
              <a:solidFill>
                <a:srgbClr val="FFFFFF"/>
              </a:solidFill>
            </a:endParaRPr>
          </a:p>
          <a:p>
            <a:pPr marL="0" lvl="0" indent="0" algn="l" rtl="0">
              <a:spcBef>
                <a:spcPts val="1200"/>
              </a:spcBef>
              <a:spcAft>
                <a:spcPts val="0"/>
              </a:spcAft>
              <a:buNone/>
            </a:pPr>
            <a:r>
              <a:rPr lang="pl">
                <a:solidFill>
                  <a:srgbClr val="FFFFFF"/>
                </a:solidFill>
              </a:rPr>
              <a:t>🖤Rzeź Pragi--1794r.➡piskliwe, płaczliwe dźwięki</a:t>
            </a:r>
            <a:endParaRPr>
              <a:solidFill>
                <a:srgbClr val="FFFFFF"/>
              </a:solidFill>
            </a:endParaRPr>
          </a:p>
          <a:p>
            <a:pPr marL="0" lvl="0" indent="0" algn="l" rtl="0">
              <a:spcBef>
                <a:spcPts val="1200"/>
              </a:spcBef>
              <a:spcAft>
                <a:spcPts val="1200"/>
              </a:spcAft>
              <a:buNone/>
            </a:pPr>
            <a:r>
              <a:rPr lang="pl">
                <a:solidFill>
                  <a:srgbClr val="FFFFFF"/>
                </a:solidFill>
              </a:rPr>
              <a:t>🖤Powstanie Mazurka Dąbrowskiego--1797r.➡gra Mazurka Dąbrowskiego, radosne dźwięki</a:t>
            </a:r>
            <a:endParaRPr>
              <a:solidFill>
                <a:srgbClr val="FFFFF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5"/>
        <p:cNvGrpSpPr/>
        <p:nvPr/>
      </p:nvGrpSpPr>
      <p:grpSpPr>
        <a:xfrm>
          <a:off x="0" y="0"/>
          <a:ext cx="0" cy="0"/>
          <a:chOff x="0" y="0"/>
          <a:chExt cx="0" cy="0"/>
        </a:xfrm>
      </p:grpSpPr>
      <p:sp>
        <p:nvSpPr>
          <p:cNvPr id="156" name="Google Shape;156;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pl" sz="3620" b="1">
                <a:solidFill>
                  <a:srgbClr val="FFFFFF"/>
                </a:solidFill>
                <a:latin typeface="Dancing Script"/>
                <a:ea typeface="Dancing Script"/>
                <a:cs typeface="Dancing Script"/>
                <a:sym typeface="Dancing Script"/>
              </a:rPr>
              <a:t>Rodzaje szlachty</a:t>
            </a:r>
            <a:endParaRPr sz="3620" b="1">
              <a:solidFill>
                <a:srgbClr val="FFFFFF"/>
              </a:solidFill>
              <a:latin typeface="Dancing Script"/>
              <a:ea typeface="Dancing Script"/>
              <a:cs typeface="Dancing Script"/>
              <a:sym typeface="Dancing Script"/>
            </a:endParaRPr>
          </a:p>
        </p:txBody>
      </p:sp>
      <p:sp>
        <p:nvSpPr>
          <p:cNvPr id="157" name="Google Shape;157;p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74650" algn="l" rtl="0">
              <a:spcBef>
                <a:spcPts val="0"/>
              </a:spcBef>
              <a:spcAft>
                <a:spcPts val="0"/>
              </a:spcAft>
              <a:buClr>
                <a:srgbClr val="000000"/>
              </a:buClr>
              <a:buSzPts val="2300"/>
              <a:buAutoNum type="arabicPeriod"/>
            </a:pPr>
            <a:r>
              <a:rPr lang="pl" sz="2300">
                <a:solidFill>
                  <a:srgbClr val="000000"/>
                </a:solidFill>
                <a:highlight>
                  <a:srgbClr val="CFE2F3"/>
                </a:highlight>
              </a:rPr>
              <a:t>Magnateria- Stolnik, Ewa, Hrabia, Podkomorzy</a:t>
            </a:r>
            <a:endParaRPr sz="2300">
              <a:solidFill>
                <a:srgbClr val="000000"/>
              </a:solidFill>
              <a:highlight>
                <a:srgbClr val="CFE2F3"/>
              </a:highlight>
            </a:endParaRPr>
          </a:p>
          <a:p>
            <a:pPr marL="457200" lvl="0" indent="-374650" algn="l" rtl="0">
              <a:spcBef>
                <a:spcPts val="0"/>
              </a:spcBef>
              <a:spcAft>
                <a:spcPts val="0"/>
              </a:spcAft>
              <a:buClr>
                <a:srgbClr val="000000"/>
              </a:buClr>
              <a:buSzPts val="2300"/>
              <a:buAutoNum type="arabicPeriod"/>
            </a:pPr>
            <a:r>
              <a:rPr lang="pl" sz="2300">
                <a:solidFill>
                  <a:srgbClr val="000000"/>
                </a:solidFill>
                <a:highlight>
                  <a:srgbClr val="CFE2F3"/>
                </a:highlight>
              </a:rPr>
              <a:t>Szlachta średnia- Tadeusz, Jacek, Sędzia, Rejent, Asesor</a:t>
            </a:r>
            <a:endParaRPr sz="2300">
              <a:solidFill>
                <a:srgbClr val="000000"/>
              </a:solidFill>
              <a:highlight>
                <a:srgbClr val="CFE2F3"/>
              </a:highlight>
            </a:endParaRPr>
          </a:p>
          <a:p>
            <a:pPr marL="457200" lvl="0" indent="-374650" algn="l" rtl="0">
              <a:spcBef>
                <a:spcPts val="0"/>
              </a:spcBef>
              <a:spcAft>
                <a:spcPts val="0"/>
              </a:spcAft>
              <a:buClr>
                <a:srgbClr val="000000"/>
              </a:buClr>
              <a:buSzPts val="2300"/>
              <a:buAutoNum type="arabicPeriod"/>
            </a:pPr>
            <a:r>
              <a:rPr lang="pl" sz="2300">
                <a:solidFill>
                  <a:srgbClr val="000000"/>
                </a:solidFill>
                <a:highlight>
                  <a:srgbClr val="CFE2F3"/>
                </a:highlight>
              </a:rPr>
              <a:t>Szlachta zaściankowa- róg dobrzyńskich</a:t>
            </a:r>
            <a:endParaRPr sz="2300">
              <a:solidFill>
                <a:srgbClr val="000000"/>
              </a:solidFill>
              <a:highlight>
                <a:srgbClr val="CFE2F3"/>
              </a:highlight>
            </a:endParaRPr>
          </a:p>
          <a:p>
            <a:pPr marL="457200" lvl="0" indent="0" algn="l" rtl="0">
              <a:spcBef>
                <a:spcPts val="1200"/>
              </a:spcBef>
              <a:spcAft>
                <a:spcPts val="1200"/>
              </a:spcAft>
              <a:buNone/>
            </a:pPr>
            <a:endParaRPr>
              <a:solidFill>
                <a:srgbClr val="000000"/>
              </a:solidFill>
              <a:highlight>
                <a:srgbClr val="CFE2F3"/>
              </a:high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1"/>
        <p:cNvGrpSpPr/>
        <p:nvPr/>
      </p:nvGrpSpPr>
      <p:grpSpPr>
        <a:xfrm>
          <a:off x="0" y="0"/>
          <a:ext cx="0" cy="0"/>
          <a:chOff x="0" y="0"/>
          <a:chExt cx="0" cy="0"/>
        </a:xfrm>
      </p:grpSpPr>
      <p:sp>
        <p:nvSpPr>
          <p:cNvPr id="162" name="Google Shape;162;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pl" sz="3720" b="1">
                <a:solidFill>
                  <a:srgbClr val="FFFFFF"/>
                </a:solidFill>
                <a:highlight>
                  <a:srgbClr val="D9D2E9"/>
                </a:highlight>
                <a:latin typeface="Dancing Script"/>
                <a:ea typeface="Dancing Script"/>
                <a:cs typeface="Dancing Script"/>
                <a:sym typeface="Dancing Script"/>
              </a:rPr>
              <a:t>Polska Szlachta- zalety</a:t>
            </a:r>
            <a:endParaRPr sz="3720" b="1">
              <a:solidFill>
                <a:srgbClr val="FFFFFF"/>
              </a:solidFill>
              <a:highlight>
                <a:srgbClr val="D9D2E9"/>
              </a:highlight>
              <a:latin typeface="Dancing Script"/>
              <a:ea typeface="Dancing Script"/>
              <a:cs typeface="Dancing Script"/>
              <a:sym typeface="Dancing Script"/>
            </a:endParaRPr>
          </a:p>
        </p:txBody>
      </p:sp>
      <p:sp>
        <p:nvSpPr>
          <p:cNvPr id="163" name="Google Shape;163;p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rgbClr val="FFFFFF"/>
              </a:buClr>
              <a:buSzPts val="1800"/>
              <a:buChar char="-"/>
            </a:pPr>
            <a:r>
              <a:rPr lang="pl">
                <a:solidFill>
                  <a:srgbClr val="FFFFFF"/>
                </a:solidFill>
                <a:highlight>
                  <a:srgbClr val="D9D2E9"/>
                </a:highlight>
              </a:rPr>
              <a:t>gościnność</a:t>
            </a:r>
            <a:endParaRPr>
              <a:solidFill>
                <a:srgbClr val="FFFFFF"/>
              </a:solidFill>
              <a:highlight>
                <a:srgbClr val="D9D2E9"/>
              </a:highlight>
            </a:endParaRPr>
          </a:p>
          <a:p>
            <a:pPr marL="457200" lvl="0" indent="-342900" algn="l" rtl="0">
              <a:spcBef>
                <a:spcPts val="0"/>
              </a:spcBef>
              <a:spcAft>
                <a:spcPts val="0"/>
              </a:spcAft>
              <a:buClr>
                <a:srgbClr val="FFFFFF"/>
              </a:buClr>
              <a:buSzPts val="1800"/>
              <a:buChar char="-"/>
            </a:pPr>
            <a:r>
              <a:rPr lang="pl">
                <a:solidFill>
                  <a:srgbClr val="FFFFFF"/>
                </a:solidFill>
                <a:highlight>
                  <a:srgbClr val="D9D2E9"/>
                </a:highlight>
              </a:rPr>
              <a:t>religijność</a:t>
            </a:r>
            <a:endParaRPr>
              <a:solidFill>
                <a:srgbClr val="FFFFFF"/>
              </a:solidFill>
              <a:highlight>
                <a:srgbClr val="D9D2E9"/>
              </a:highlight>
            </a:endParaRPr>
          </a:p>
          <a:p>
            <a:pPr marL="457200" lvl="0" indent="-342900" algn="l" rtl="0">
              <a:spcBef>
                <a:spcPts val="0"/>
              </a:spcBef>
              <a:spcAft>
                <a:spcPts val="0"/>
              </a:spcAft>
              <a:buClr>
                <a:srgbClr val="FFFFFF"/>
              </a:buClr>
              <a:buSzPts val="1800"/>
              <a:buChar char="-"/>
            </a:pPr>
            <a:r>
              <a:rPr lang="pl">
                <a:solidFill>
                  <a:srgbClr val="FFFFFF"/>
                </a:solidFill>
                <a:highlight>
                  <a:srgbClr val="D9D2E9"/>
                </a:highlight>
              </a:rPr>
              <a:t>odwaga</a:t>
            </a:r>
            <a:endParaRPr>
              <a:solidFill>
                <a:srgbClr val="FFFFFF"/>
              </a:solidFill>
              <a:highlight>
                <a:srgbClr val="D9D2E9"/>
              </a:highlight>
            </a:endParaRPr>
          </a:p>
          <a:p>
            <a:pPr marL="457200" lvl="0" indent="-342900" algn="l" rtl="0">
              <a:spcBef>
                <a:spcPts val="0"/>
              </a:spcBef>
              <a:spcAft>
                <a:spcPts val="0"/>
              </a:spcAft>
              <a:buClr>
                <a:srgbClr val="FFFFFF"/>
              </a:buClr>
              <a:buSzPts val="1800"/>
              <a:buChar char="-"/>
            </a:pPr>
            <a:r>
              <a:rPr lang="pl">
                <a:solidFill>
                  <a:srgbClr val="FFFFFF"/>
                </a:solidFill>
                <a:highlight>
                  <a:srgbClr val="D9D2E9"/>
                </a:highlight>
              </a:rPr>
              <a:t>potrafili zjednoczyć się w obliczu najazdu wroga</a:t>
            </a:r>
            <a:endParaRPr>
              <a:solidFill>
                <a:srgbClr val="FFFFFF"/>
              </a:solidFill>
              <a:highlight>
                <a:srgbClr val="D9D2E9"/>
              </a:highlight>
            </a:endParaRPr>
          </a:p>
          <a:p>
            <a:pPr marL="457200" lvl="0" indent="-342900" algn="l" rtl="0">
              <a:spcBef>
                <a:spcPts val="0"/>
              </a:spcBef>
              <a:spcAft>
                <a:spcPts val="0"/>
              </a:spcAft>
              <a:buClr>
                <a:srgbClr val="FFFFFF"/>
              </a:buClr>
              <a:buSzPts val="1800"/>
              <a:buChar char="-"/>
            </a:pPr>
            <a:r>
              <a:rPr lang="pl">
                <a:solidFill>
                  <a:srgbClr val="FFFFFF"/>
                </a:solidFill>
                <a:highlight>
                  <a:srgbClr val="D9D2E9"/>
                </a:highlight>
              </a:rPr>
              <a:t>tradycjonalizm</a:t>
            </a:r>
            <a:endParaRPr>
              <a:solidFill>
                <a:srgbClr val="FFFFFF"/>
              </a:solidFill>
              <a:highlight>
                <a:srgbClr val="D9D2E9"/>
              </a:highlight>
            </a:endParaRPr>
          </a:p>
          <a:p>
            <a:pPr marL="457200" lvl="0" indent="-342900" algn="l" rtl="0">
              <a:spcBef>
                <a:spcPts val="0"/>
              </a:spcBef>
              <a:spcAft>
                <a:spcPts val="0"/>
              </a:spcAft>
              <a:buClr>
                <a:srgbClr val="FFFFFF"/>
              </a:buClr>
              <a:buSzPts val="1800"/>
              <a:buChar char="-"/>
            </a:pPr>
            <a:r>
              <a:rPr lang="pl">
                <a:solidFill>
                  <a:srgbClr val="FFFFFF"/>
                </a:solidFill>
                <a:highlight>
                  <a:srgbClr val="D9D2E9"/>
                </a:highlight>
              </a:rPr>
              <a:t>patriotyzm</a:t>
            </a:r>
            <a:endParaRPr>
              <a:solidFill>
                <a:srgbClr val="FFFFFF"/>
              </a:solidFill>
              <a:highlight>
                <a:srgbClr val="D9D2E9"/>
              </a:highlight>
            </a:endParaRPr>
          </a:p>
          <a:p>
            <a:pPr marL="457200" lvl="0" indent="-342900" algn="l" rtl="0">
              <a:spcBef>
                <a:spcPts val="0"/>
              </a:spcBef>
              <a:spcAft>
                <a:spcPts val="0"/>
              </a:spcAft>
              <a:buClr>
                <a:srgbClr val="FFFFFF"/>
              </a:buClr>
              <a:buSzPts val="1800"/>
              <a:buChar char="-"/>
            </a:pPr>
            <a:r>
              <a:rPr lang="pl">
                <a:solidFill>
                  <a:srgbClr val="FFFFFF"/>
                </a:solidFill>
                <a:highlight>
                  <a:srgbClr val="D9D2E9"/>
                </a:highlight>
              </a:rPr>
              <a:t>dobre wychowanie</a:t>
            </a:r>
            <a:endParaRPr>
              <a:solidFill>
                <a:srgbClr val="FFFFFF"/>
              </a:solidFill>
              <a:highlight>
                <a:srgbClr val="D9D2E9"/>
              </a:highlight>
            </a:endParaRPr>
          </a:p>
          <a:p>
            <a:pPr marL="457200" lvl="0" indent="-342900" algn="l" rtl="0">
              <a:spcBef>
                <a:spcPts val="0"/>
              </a:spcBef>
              <a:spcAft>
                <a:spcPts val="0"/>
              </a:spcAft>
              <a:buClr>
                <a:srgbClr val="FFFFFF"/>
              </a:buClr>
              <a:buSzPts val="1800"/>
              <a:buChar char="-"/>
            </a:pPr>
            <a:r>
              <a:rPr lang="pl">
                <a:solidFill>
                  <a:srgbClr val="FFFFFF"/>
                </a:solidFill>
                <a:highlight>
                  <a:srgbClr val="D9D2E9"/>
                </a:highlight>
              </a:rPr>
              <a:t>zamiłowanie do muzyki</a:t>
            </a:r>
            <a:endParaRPr>
              <a:solidFill>
                <a:srgbClr val="FFFFFF"/>
              </a:solidFill>
              <a:highlight>
                <a:srgbClr val="D9D2E9"/>
              </a:highlight>
            </a:endParaRPr>
          </a:p>
          <a:p>
            <a:pPr marL="457200" lvl="0" indent="-342900" algn="l" rtl="0">
              <a:spcBef>
                <a:spcPts val="0"/>
              </a:spcBef>
              <a:spcAft>
                <a:spcPts val="0"/>
              </a:spcAft>
              <a:buClr>
                <a:srgbClr val="FFFFFF"/>
              </a:buClr>
              <a:buSzPts val="1800"/>
              <a:buChar char="-"/>
            </a:pPr>
            <a:r>
              <a:rPr lang="pl">
                <a:solidFill>
                  <a:srgbClr val="FFFFFF"/>
                </a:solidFill>
                <a:highlight>
                  <a:srgbClr val="D9D2E9"/>
                </a:highlight>
              </a:rPr>
              <a:t>przywiązywanie wagi do edukacji</a:t>
            </a:r>
            <a:endParaRPr>
              <a:solidFill>
                <a:srgbClr val="FFFFFF"/>
              </a:solidFill>
              <a:highlight>
                <a:srgbClr val="D9D2E9"/>
              </a:high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pl" sz="3120" b="1">
                <a:latin typeface="Dancing Script"/>
                <a:ea typeface="Dancing Script"/>
                <a:cs typeface="Dancing Script"/>
                <a:sym typeface="Dancing Script"/>
              </a:rPr>
              <a:t>Epopeja Narodowa</a:t>
            </a:r>
            <a:endParaRPr sz="3120" b="1">
              <a:latin typeface="Dancing Script"/>
              <a:ea typeface="Dancing Script"/>
              <a:cs typeface="Dancing Script"/>
              <a:sym typeface="Dancing Script"/>
            </a:endParaRPr>
          </a:p>
        </p:txBody>
      </p:sp>
      <p:sp>
        <p:nvSpPr>
          <p:cNvPr id="61" name="Google Shape;61;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pl" dirty="0">
                <a:solidFill>
                  <a:srgbClr val="000000"/>
                </a:solidFill>
              </a:rPr>
              <a:t>,,Pan Tadeusz” jest uznawany za EPOPEJĘ NARODOWĄ.</a:t>
            </a:r>
            <a:endParaRPr dirty="0">
              <a:solidFill>
                <a:srgbClr val="000000"/>
              </a:solidFill>
            </a:endParaRPr>
          </a:p>
          <a:p>
            <a:pPr marL="0" lvl="0" indent="0" algn="l" rtl="0">
              <a:spcBef>
                <a:spcPts val="1200"/>
              </a:spcBef>
              <a:spcAft>
                <a:spcPts val="0"/>
              </a:spcAft>
              <a:buNone/>
            </a:pPr>
            <a:r>
              <a:rPr lang="pl" dirty="0">
                <a:solidFill>
                  <a:srgbClr val="000000"/>
                </a:solidFill>
              </a:rPr>
              <a:t>Utwór jest trzynastozgłoskowcem, występuje w nim narrator trzecio- i pierwszoosobowy oraz rymy parzyste.</a:t>
            </a:r>
            <a:endParaRPr dirty="0">
              <a:solidFill>
                <a:srgbClr val="000000"/>
              </a:solidFill>
            </a:endParaRPr>
          </a:p>
          <a:p>
            <a:pPr marL="0" lvl="0" indent="0" algn="l" rtl="0">
              <a:spcBef>
                <a:spcPts val="1200"/>
              </a:spcBef>
              <a:spcAft>
                <a:spcPts val="0"/>
              </a:spcAft>
              <a:buNone/>
            </a:pPr>
            <a:r>
              <a:rPr lang="pl" dirty="0">
                <a:solidFill>
                  <a:srgbClr val="000000"/>
                </a:solidFill>
              </a:rPr>
              <a:t>Cechy epopei:</a:t>
            </a:r>
            <a:endParaRPr dirty="0">
              <a:solidFill>
                <a:srgbClr val="000000"/>
              </a:solidFill>
            </a:endParaRPr>
          </a:p>
          <a:p>
            <a:pPr marL="457200" lvl="0" indent="-316865" algn="l" rtl="0">
              <a:spcBef>
                <a:spcPts val="1200"/>
              </a:spcBef>
              <a:spcAft>
                <a:spcPts val="0"/>
              </a:spcAft>
              <a:buClr>
                <a:srgbClr val="000000"/>
              </a:buClr>
              <a:buSzPct val="100000"/>
              <a:buChar char="-"/>
            </a:pPr>
            <a:r>
              <a:rPr lang="pl" dirty="0">
                <a:solidFill>
                  <a:srgbClr val="000000"/>
                </a:solidFill>
              </a:rPr>
              <a:t>obszerny utwór epicki pisany wierszem,</a:t>
            </a:r>
            <a:endParaRPr dirty="0">
              <a:solidFill>
                <a:srgbClr val="000000"/>
              </a:solidFill>
            </a:endParaRPr>
          </a:p>
          <a:p>
            <a:pPr marL="457200" lvl="0" indent="-316865" algn="l" rtl="0">
              <a:spcBef>
                <a:spcPts val="0"/>
              </a:spcBef>
              <a:spcAft>
                <a:spcPts val="0"/>
              </a:spcAft>
              <a:buClr>
                <a:srgbClr val="000000"/>
              </a:buClr>
              <a:buSzPct val="100000"/>
              <a:buChar char="-"/>
            </a:pPr>
            <a:r>
              <a:rPr lang="pl" dirty="0">
                <a:solidFill>
                  <a:srgbClr val="000000"/>
                </a:solidFill>
              </a:rPr>
              <a:t>wielowątkowość,</a:t>
            </a:r>
            <a:endParaRPr dirty="0">
              <a:solidFill>
                <a:srgbClr val="000000"/>
              </a:solidFill>
            </a:endParaRPr>
          </a:p>
          <a:p>
            <a:pPr marL="457200" lvl="0" indent="-316865" algn="l" rtl="0">
              <a:spcBef>
                <a:spcPts val="0"/>
              </a:spcBef>
              <a:spcAft>
                <a:spcPts val="0"/>
              </a:spcAft>
              <a:buClr>
                <a:srgbClr val="000000"/>
              </a:buClr>
              <a:buSzPct val="100000"/>
              <a:buChar char="-"/>
            </a:pPr>
            <a:r>
              <a:rPr lang="pl" dirty="0">
                <a:solidFill>
                  <a:srgbClr val="000000"/>
                </a:solidFill>
              </a:rPr>
              <a:t>losy bohaterów na tle wydarzeń historycznych,</a:t>
            </a:r>
            <a:endParaRPr dirty="0">
              <a:solidFill>
                <a:srgbClr val="000000"/>
              </a:solidFill>
            </a:endParaRPr>
          </a:p>
          <a:p>
            <a:pPr marL="457200" lvl="0" indent="-316865" algn="l" rtl="0">
              <a:spcBef>
                <a:spcPts val="0"/>
              </a:spcBef>
              <a:spcAft>
                <a:spcPts val="0"/>
              </a:spcAft>
              <a:buClr>
                <a:srgbClr val="000000"/>
              </a:buClr>
              <a:buSzPct val="100000"/>
              <a:buChar char="-"/>
            </a:pPr>
            <a:r>
              <a:rPr lang="pl" dirty="0">
                <a:solidFill>
                  <a:srgbClr val="000000"/>
                </a:solidFill>
              </a:rPr>
              <a:t>moment przełomowy dla narodu,</a:t>
            </a:r>
            <a:endParaRPr dirty="0">
              <a:solidFill>
                <a:srgbClr val="000000"/>
              </a:solidFill>
            </a:endParaRPr>
          </a:p>
          <a:p>
            <a:pPr marL="457200" lvl="0" indent="-316865" algn="l" rtl="0">
              <a:spcBef>
                <a:spcPts val="0"/>
              </a:spcBef>
              <a:spcAft>
                <a:spcPts val="0"/>
              </a:spcAft>
              <a:buClr>
                <a:srgbClr val="000000"/>
              </a:buClr>
              <a:buSzPct val="100000"/>
              <a:buChar char="-"/>
            </a:pPr>
            <a:r>
              <a:rPr lang="pl" dirty="0">
                <a:solidFill>
                  <a:srgbClr val="000000"/>
                </a:solidFill>
              </a:rPr>
              <a:t>bohater zbiorowy,</a:t>
            </a:r>
            <a:endParaRPr dirty="0">
              <a:solidFill>
                <a:srgbClr val="000000"/>
              </a:solidFill>
            </a:endParaRPr>
          </a:p>
          <a:p>
            <a:pPr marL="457200" lvl="0" indent="-316865" algn="l" rtl="0">
              <a:spcBef>
                <a:spcPts val="0"/>
              </a:spcBef>
              <a:spcAft>
                <a:spcPts val="0"/>
              </a:spcAft>
              <a:buClr>
                <a:srgbClr val="000000"/>
              </a:buClr>
              <a:buSzPct val="100000"/>
              <a:buChar char="-"/>
            </a:pPr>
            <a:r>
              <a:rPr lang="pl" dirty="0">
                <a:solidFill>
                  <a:srgbClr val="000000"/>
                </a:solidFill>
              </a:rPr>
              <a:t>rozpoczyna się inwokacją,</a:t>
            </a:r>
            <a:endParaRPr dirty="0">
              <a:solidFill>
                <a:srgbClr val="000000"/>
              </a:solidFill>
            </a:endParaRPr>
          </a:p>
          <a:p>
            <a:pPr marL="457200" lvl="0" indent="-316865" algn="l" rtl="0">
              <a:spcBef>
                <a:spcPts val="0"/>
              </a:spcBef>
              <a:spcAft>
                <a:spcPts val="0"/>
              </a:spcAft>
              <a:buClr>
                <a:srgbClr val="000000"/>
              </a:buClr>
              <a:buSzPct val="100000"/>
              <a:buChar char="-"/>
            </a:pPr>
            <a:r>
              <a:rPr lang="pl" dirty="0">
                <a:solidFill>
                  <a:srgbClr val="000000"/>
                </a:solidFill>
              </a:rPr>
              <a:t>podniosły styl,</a:t>
            </a:r>
            <a:endParaRPr dirty="0">
              <a:solidFill>
                <a:srgbClr val="000000"/>
              </a:solidFill>
            </a:endParaRPr>
          </a:p>
          <a:p>
            <a:pPr marL="457200" lvl="0" indent="-316865" algn="l" rtl="0">
              <a:spcBef>
                <a:spcPts val="0"/>
              </a:spcBef>
              <a:spcAft>
                <a:spcPts val="0"/>
              </a:spcAft>
              <a:buClr>
                <a:srgbClr val="000000"/>
              </a:buClr>
              <a:buSzPct val="100000"/>
              <a:buChar char="-"/>
            </a:pPr>
            <a:r>
              <a:rPr lang="pl" dirty="0">
                <a:solidFill>
                  <a:srgbClr val="000000"/>
                </a:solidFill>
              </a:rPr>
              <a:t>dużo środków poetyckich,</a:t>
            </a:r>
            <a:endParaRPr dirty="0">
              <a:solidFill>
                <a:srgbClr val="000000"/>
              </a:solidFill>
            </a:endParaRPr>
          </a:p>
          <a:p>
            <a:pPr indent="-316865">
              <a:buClr>
                <a:srgbClr val="000000"/>
              </a:buClr>
              <a:buSzPct val="100000"/>
              <a:buChar char="-"/>
            </a:pPr>
            <a:r>
              <a:rPr lang="pl" dirty="0">
                <a:solidFill>
                  <a:srgbClr val="000000"/>
                </a:solidFill>
              </a:rPr>
              <a:t>dużo szczegółowych opisów                                                                                      </a:t>
            </a:r>
            <a:endParaRPr>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7"/>
        <p:cNvGrpSpPr/>
        <p:nvPr/>
      </p:nvGrpSpPr>
      <p:grpSpPr>
        <a:xfrm>
          <a:off x="0" y="0"/>
          <a:ext cx="0" cy="0"/>
          <a:chOff x="0" y="0"/>
          <a:chExt cx="0" cy="0"/>
        </a:xfrm>
      </p:grpSpPr>
      <p:sp>
        <p:nvSpPr>
          <p:cNvPr id="168" name="Google Shape;168;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pl" sz="3720" b="1">
                <a:solidFill>
                  <a:srgbClr val="FFFFFF"/>
                </a:solidFill>
                <a:highlight>
                  <a:srgbClr val="D9D2E9"/>
                </a:highlight>
                <a:latin typeface="Dancing Script"/>
                <a:ea typeface="Dancing Script"/>
                <a:cs typeface="Dancing Script"/>
                <a:sym typeface="Dancing Script"/>
              </a:rPr>
              <a:t>Polska Szlachta- wady</a:t>
            </a:r>
            <a:endParaRPr sz="3720" b="1">
              <a:solidFill>
                <a:srgbClr val="FFFFFF"/>
              </a:solidFill>
              <a:highlight>
                <a:srgbClr val="D9D2E9"/>
              </a:highlight>
              <a:latin typeface="Dancing Script"/>
              <a:ea typeface="Dancing Script"/>
              <a:cs typeface="Dancing Script"/>
              <a:sym typeface="Dancing Script"/>
            </a:endParaRPr>
          </a:p>
        </p:txBody>
      </p:sp>
      <p:sp>
        <p:nvSpPr>
          <p:cNvPr id="169" name="Google Shape;169;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rgbClr val="FFFFFF"/>
              </a:buClr>
              <a:buSzPts val="1800"/>
              <a:buChar char="-"/>
            </a:pPr>
            <a:r>
              <a:rPr lang="pl">
                <a:solidFill>
                  <a:srgbClr val="FFFFFF"/>
                </a:solidFill>
                <a:highlight>
                  <a:srgbClr val="D9D2E9"/>
                </a:highlight>
              </a:rPr>
              <a:t>skłonność do konfliktów</a:t>
            </a:r>
            <a:endParaRPr>
              <a:solidFill>
                <a:srgbClr val="FFFFFF"/>
              </a:solidFill>
              <a:highlight>
                <a:srgbClr val="D9D2E9"/>
              </a:highlight>
            </a:endParaRPr>
          </a:p>
          <a:p>
            <a:pPr marL="457200" lvl="0" indent="-342900" algn="l" rtl="0">
              <a:spcBef>
                <a:spcPts val="0"/>
              </a:spcBef>
              <a:spcAft>
                <a:spcPts val="0"/>
              </a:spcAft>
              <a:buClr>
                <a:srgbClr val="FFFFFF"/>
              </a:buClr>
              <a:buSzPts val="1800"/>
              <a:buChar char="-"/>
            </a:pPr>
            <a:r>
              <a:rPr lang="pl">
                <a:solidFill>
                  <a:srgbClr val="FFFFFF"/>
                </a:solidFill>
                <a:highlight>
                  <a:srgbClr val="D9D2E9"/>
                </a:highlight>
              </a:rPr>
              <a:t>pijaństwo (miód pitny)</a:t>
            </a:r>
            <a:endParaRPr>
              <a:solidFill>
                <a:srgbClr val="FFFFFF"/>
              </a:solidFill>
              <a:highlight>
                <a:srgbClr val="D9D2E9"/>
              </a:highlight>
            </a:endParaRPr>
          </a:p>
          <a:p>
            <a:pPr marL="457200" lvl="0" indent="-342900" algn="l" rtl="0">
              <a:spcBef>
                <a:spcPts val="0"/>
              </a:spcBef>
              <a:spcAft>
                <a:spcPts val="0"/>
              </a:spcAft>
              <a:buClr>
                <a:srgbClr val="FFFFFF"/>
              </a:buClr>
              <a:buSzPts val="1800"/>
              <a:buChar char="-"/>
            </a:pPr>
            <a:r>
              <a:rPr lang="pl">
                <a:solidFill>
                  <a:srgbClr val="FFFFFF"/>
                </a:solidFill>
                <a:highlight>
                  <a:srgbClr val="D9D2E9"/>
                </a:highlight>
              </a:rPr>
              <a:t>pycha i zarozumiałość</a:t>
            </a:r>
            <a:endParaRPr>
              <a:solidFill>
                <a:srgbClr val="FFFFFF"/>
              </a:solidFill>
              <a:highlight>
                <a:srgbClr val="D9D2E9"/>
              </a:highlight>
            </a:endParaRPr>
          </a:p>
          <a:p>
            <a:pPr marL="457200" lvl="0" indent="-342900" algn="l" rtl="0">
              <a:spcBef>
                <a:spcPts val="0"/>
              </a:spcBef>
              <a:spcAft>
                <a:spcPts val="0"/>
              </a:spcAft>
              <a:buClr>
                <a:srgbClr val="FFFFFF"/>
              </a:buClr>
              <a:buSzPts val="1800"/>
              <a:buChar char="-"/>
            </a:pPr>
            <a:r>
              <a:rPr lang="pl">
                <a:solidFill>
                  <a:srgbClr val="FFFFFF"/>
                </a:solidFill>
                <a:highlight>
                  <a:srgbClr val="D9D2E9"/>
                </a:highlight>
              </a:rPr>
              <a:t>krzykliwość</a:t>
            </a:r>
            <a:endParaRPr>
              <a:solidFill>
                <a:srgbClr val="FFFFFF"/>
              </a:solidFill>
              <a:highlight>
                <a:srgbClr val="D9D2E9"/>
              </a:highlight>
            </a:endParaRPr>
          </a:p>
          <a:p>
            <a:pPr marL="457200" lvl="0" indent="-342900" algn="l" rtl="0">
              <a:spcBef>
                <a:spcPts val="0"/>
              </a:spcBef>
              <a:spcAft>
                <a:spcPts val="0"/>
              </a:spcAft>
              <a:buClr>
                <a:srgbClr val="FFFFFF"/>
              </a:buClr>
              <a:buSzPts val="1800"/>
              <a:buChar char="-"/>
            </a:pPr>
            <a:r>
              <a:rPr lang="pl">
                <a:solidFill>
                  <a:srgbClr val="FFFFFF"/>
                </a:solidFill>
                <a:highlight>
                  <a:srgbClr val="D9D2E9"/>
                </a:highlight>
              </a:rPr>
              <a:t>mściwość</a:t>
            </a:r>
            <a:endParaRPr>
              <a:solidFill>
                <a:srgbClr val="FFFFFF"/>
              </a:solidFill>
              <a:highlight>
                <a:srgbClr val="D9D2E9"/>
              </a:highlight>
            </a:endParaRPr>
          </a:p>
          <a:p>
            <a:pPr marL="457200" lvl="0" indent="-342900" algn="l" rtl="0">
              <a:spcBef>
                <a:spcPts val="0"/>
              </a:spcBef>
              <a:spcAft>
                <a:spcPts val="0"/>
              </a:spcAft>
              <a:buClr>
                <a:srgbClr val="FFFFFF"/>
              </a:buClr>
              <a:buSzPts val="1800"/>
              <a:buChar char="-"/>
            </a:pPr>
            <a:r>
              <a:rPr lang="pl">
                <a:solidFill>
                  <a:srgbClr val="FFFFFF"/>
                </a:solidFill>
                <a:highlight>
                  <a:srgbClr val="D9D2E9"/>
                </a:highlight>
              </a:rPr>
              <a:t>obżarstwo</a:t>
            </a:r>
            <a:endParaRPr>
              <a:solidFill>
                <a:srgbClr val="FFFFFF"/>
              </a:solidFill>
              <a:highlight>
                <a:srgbClr val="D9D2E9"/>
              </a:highlight>
            </a:endParaRPr>
          </a:p>
          <a:p>
            <a:pPr marL="457200" lvl="0" indent="-342900" algn="l" rtl="0">
              <a:spcBef>
                <a:spcPts val="0"/>
              </a:spcBef>
              <a:spcAft>
                <a:spcPts val="0"/>
              </a:spcAft>
              <a:buClr>
                <a:srgbClr val="FFFFFF"/>
              </a:buClr>
              <a:buSzPts val="1800"/>
              <a:buChar char="-"/>
            </a:pPr>
            <a:r>
              <a:rPr lang="pl">
                <a:solidFill>
                  <a:srgbClr val="FFFFFF"/>
                </a:solidFill>
                <a:highlight>
                  <a:srgbClr val="D9D2E9"/>
                </a:highlight>
              </a:rPr>
              <a:t>gwałtowność</a:t>
            </a:r>
            <a:endParaRPr>
              <a:solidFill>
                <a:srgbClr val="FFFFFF"/>
              </a:solidFill>
              <a:highlight>
                <a:srgbClr val="D9D2E9"/>
              </a:highlight>
            </a:endParaRPr>
          </a:p>
          <a:p>
            <a:pPr marL="457200" lvl="0" indent="-342900" algn="l" rtl="0">
              <a:spcBef>
                <a:spcPts val="0"/>
              </a:spcBef>
              <a:spcAft>
                <a:spcPts val="0"/>
              </a:spcAft>
              <a:buClr>
                <a:srgbClr val="FFFFFF"/>
              </a:buClr>
              <a:buSzPts val="1800"/>
              <a:buChar char="-"/>
            </a:pPr>
            <a:r>
              <a:rPr lang="pl">
                <a:solidFill>
                  <a:srgbClr val="FFFFFF"/>
                </a:solidFill>
                <a:highlight>
                  <a:srgbClr val="D9D2E9"/>
                </a:highlight>
              </a:rPr>
              <a:t>lekkomyślnośći</a:t>
            </a:r>
            <a:endParaRPr>
              <a:solidFill>
                <a:srgbClr val="FFFFFF"/>
              </a:solidFill>
              <a:highlight>
                <a:srgbClr val="D9D2E9"/>
              </a:high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3"/>
        <p:cNvGrpSpPr/>
        <p:nvPr/>
      </p:nvGrpSpPr>
      <p:grpSpPr>
        <a:xfrm>
          <a:off x="0" y="0"/>
          <a:ext cx="0" cy="0"/>
          <a:chOff x="0" y="0"/>
          <a:chExt cx="0" cy="0"/>
        </a:xfrm>
      </p:grpSpPr>
      <p:sp>
        <p:nvSpPr>
          <p:cNvPr id="174" name="Google Shape;174;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pl" sz="3220" b="1">
                <a:solidFill>
                  <a:srgbClr val="FFFFFF"/>
                </a:solidFill>
                <a:latin typeface="Dancing Script"/>
                <a:ea typeface="Dancing Script"/>
                <a:cs typeface="Dancing Script"/>
                <a:sym typeface="Dancing Script"/>
              </a:rPr>
              <a:t>Bohaterowie historyczni w utworze</a:t>
            </a:r>
            <a:endParaRPr sz="3220" b="1">
              <a:solidFill>
                <a:srgbClr val="FFFFFF"/>
              </a:solidFill>
              <a:latin typeface="Dancing Script"/>
              <a:ea typeface="Dancing Script"/>
              <a:cs typeface="Dancing Script"/>
              <a:sym typeface="Dancing Script"/>
            </a:endParaRPr>
          </a:p>
        </p:txBody>
      </p:sp>
      <p:sp>
        <p:nvSpPr>
          <p:cNvPr id="175" name="Google Shape;175;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pl">
                <a:solidFill>
                  <a:srgbClr val="FFFFFF"/>
                </a:solidFill>
              </a:rPr>
              <a:t>1</a:t>
            </a:r>
            <a:r>
              <a:rPr lang="pl" sz="2000">
                <a:solidFill>
                  <a:srgbClr val="FFFFFF"/>
                </a:solidFill>
              </a:rPr>
              <a:t>.Jan Henryk Dąbrowski- twórca Legionów, uczestnik Kampani Napoleońskiej. Poprosił o polski obiad, gdy przybył do Soplicowa. Siedział obok Podkomorzego. Wojski podarował mu na pamiątkę swoją kunsztowną zastawę.</a:t>
            </a:r>
            <a:endParaRPr sz="2000">
              <a:solidFill>
                <a:srgbClr val="FFFFFF"/>
              </a:solidFill>
            </a:endParaRPr>
          </a:p>
          <a:p>
            <a:pPr marL="0" lvl="0" indent="0" algn="l" rtl="0">
              <a:spcBef>
                <a:spcPts val="1200"/>
              </a:spcBef>
              <a:spcAft>
                <a:spcPts val="1200"/>
              </a:spcAft>
              <a:buNone/>
            </a:pPr>
            <a:r>
              <a:rPr lang="pl" sz="2000">
                <a:solidFill>
                  <a:srgbClr val="FFFFFF"/>
                </a:solidFill>
              </a:rPr>
              <a:t>2. Karol Kniaziewicz- dowódca Legii Naddunajskiej. Wysoki, silny, lekko siwiejący mężczyzna. Klucznik podarował mu scyzoryk, był zachwycony strojem Zosi.</a:t>
            </a:r>
            <a:endParaRPr sz="2000">
              <a:solidFill>
                <a:srgbClr val="FFFFFF"/>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9"/>
        <p:cNvGrpSpPr/>
        <p:nvPr/>
      </p:nvGrpSpPr>
      <p:grpSpPr>
        <a:xfrm>
          <a:off x="0" y="0"/>
          <a:ext cx="0" cy="0"/>
          <a:chOff x="0" y="0"/>
          <a:chExt cx="0" cy="0"/>
        </a:xfrm>
      </p:grpSpPr>
      <p:sp>
        <p:nvSpPr>
          <p:cNvPr id="180" name="Google Shape;180;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pl" sz="3720" b="1">
                <a:solidFill>
                  <a:srgbClr val="FFFFFF"/>
                </a:solidFill>
                <a:latin typeface="Dancing Script"/>
                <a:ea typeface="Dancing Script"/>
                <a:cs typeface="Dancing Script"/>
                <a:sym typeface="Dancing Script"/>
              </a:rPr>
              <a:t>Obyczaje i tradycje w utworze</a:t>
            </a:r>
            <a:endParaRPr sz="3720" b="1">
              <a:solidFill>
                <a:srgbClr val="FFFFFF"/>
              </a:solidFill>
              <a:latin typeface="Dancing Script"/>
              <a:ea typeface="Dancing Script"/>
              <a:cs typeface="Dancing Script"/>
              <a:sym typeface="Dancing Script"/>
            </a:endParaRPr>
          </a:p>
        </p:txBody>
      </p:sp>
      <p:sp>
        <p:nvSpPr>
          <p:cNvPr id="181" name="Google Shape;181;p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rgbClr val="FFFFFF"/>
              </a:buClr>
              <a:buSzPts val="1800"/>
              <a:buChar char="-"/>
            </a:pPr>
            <a:r>
              <a:rPr lang="pl">
                <a:solidFill>
                  <a:srgbClr val="FFFFFF"/>
                </a:solidFill>
              </a:rPr>
              <a:t>tradycyjne polskie tańce                          -swatanie młodych przez rodziców</a:t>
            </a:r>
            <a:endParaRPr>
              <a:solidFill>
                <a:srgbClr val="FFFFFF"/>
              </a:solidFill>
            </a:endParaRPr>
          </a:p>
          <a:p>
            <a:pPr marL="457200" lvl="0" indent="-342900" algn="l" rtl="0">
              <a:spcBef>
                <a:spcPts val="0"/>
              </a:spcBef>
              <a:spcAft>
                <a:spcPts val="0"/>
              </a:spcAft>
              <a:buClr>
                <a:srgbClr val="FFFFFF"/>
              </a:buClr>
              <a:buSzPts val="1800"/>
              <a:buChar char="-"/>
            </a:pPr>
            <a:r>
              <a:rPr lang="pl">
                <a:solidFill>
                  <a:srgbClr val="FFFFFF"/>
                </a:solidFill>
              </a:rPr>
              <a:t>czarna polewka                                        -wychowanie staropolskie</a:t>
            </a:r>
            <a:endParaRPr>
              <a:solidFill>
                <a:srgbClr val="FFFFFF"/>
              </a:solidFill>
            </a:endParaRPr>
          </a:p>
          <a:p>
            <a:pPr marL="457200" lvl="0" indent="-342900" algn="l" rtl="0">
              <a:spcBef>
                <a:spcPts val="0"/>
              </a:spcBef>
              <a:spcAft>
                <a:spcPts val="0"/>
              </a:spcAft>
              <a:buClr>
                <a:srgbClr val="FFFFFF"/>
              </a:buClr>
              <a:buSzPts val="1800"/>
              <a:buChar char="-"/>
            </a:pPr>
            <a:r>
              <a:rPr lang="pl">
                <a:solidFill>
                  <a:srgbClr val="FFFFFF"/>
                </a:solidFill>
              </a:rPr>
              <a:t>kolejność zasiadania przy stole               -duże uroczystości ślubne</a:t>
            </a:r>
            <a:endParaRPr>
              <a:solidFill>
                <a:srgbClr val="FFFFFF"/>
              </a:solidFill>
            </a:endParaRPr>
          </a:p>
          <a:p>
            <a:pPr marL="457200" lvl="0" indent="-342900" algn="l" rtl="0">
              <a:spcBef>
                <a:spcPts val="0"/>
              </a:spcBef>
              <a:spcAft>
                <a:spcPts val="0"/>
              </a:spcAft>
              <a:buClr>
                <a:srgbClr val="FFFFFF"/>
              </a:buClr>
              <a:buSzPts val="1800"/>
              <a:buChar char="-"/>
            </a:pPr>
            <a:r>
              <a:rPr lang="pl">
                <a:solidFill>
                  <a:srgbClr val="FFFFFF"/>
                </a:solidFill>
              </a:rPr>
              <a:t>modlitwa przed jedzeniem                       -staropolskie potrawy</a:t>
            </a:r>
            <a:endParaRPr>
              <a:solidFill>
                <a:srgbClr val="FFFFFF"/>
              </a:solidFill>
            </a:endParaRPr>
          </a:p>
          <a:p>
            <a:pPr marL="457200" lvl="0" indent="-342900" algn="l" rtl="0">
              <a:spcBef>
                <a:spcPts val="0"/>
              </a:spcBef>
              <a:spcAft>
                <a:spcPts val="0"/>
              </a:spcAft>
              <a:buClr>
                <a:srgbClr val="FFFFFF"/>
              </a:buClr>
              <a:buSzPts val="1800"/>
              <a:buChar char="-"/>
            </a:pPr>
            <a:r>
              <a:rPr lang="pl">
                <a:solidFill>
                  <a:srgbClr val="FFFFFF"/>
                </a:solidFill>
              </a:rPr>
              <a:t>służenie kobietom przy stole                   -porządek podczas spacerów</a:t>
            </a:r>
            <a:endParaRPr>
              <a:solidFill>
                <a:srgbClr val="FFFFFF"/>
              </a:solidFill>
            </a:endParaRPr>
          </a:p>
          <a:p>
            <a:pPr marL="457200" lvl="0" indent="-342900" algn="l" rtl="0">
              <a:spcBef>
                <a:spcPts val="0"/>
              </a:spcBef>
              <a:spcAft>
                <a:spcPts val="0"/>
              </a:spcAft>
              <a:buClr>
                <a:srgbClr val="FFFFFF"/>
              </a:buClr>
              <a:buSzPts val="1800"/>
              <a:buChar char="-"/>
            </a:pPr>
            <a:r>
              <a:rPr lang="pl">
                <a:solidFill>
                  <a:srgbClr val="FFFFFF"/>
                </a:solidFill>
              </a:rPr>
              <a:t>grzybobrania i polowania                         -strój szlachecki</a:t>
            </a:r>
            <a:endParaRPr>
              <a:solidFill>
                <a:srgbClr val="FFFFFF"/>
              </a:solidFill>
            </a:endParaRPr>
          </a:p>
          <a:p>
            <a:pPr marL="457200" lvl="0" indent="-342900" algn="l" rtl="0">
              <a:spcBef>
                <a:spcPts val="0"/>
              </a:spcBef>
              <a:spcAft>
                <a:spcPts val="0"/>
              </a:spcAft>
              <a:buClr>
                <a:srgbClr val="FFFFFF"/>
              </a:buClr>
              <a:buSzPts val="1800"/>
              <a:buChar char="-"/>
            </a:pPr>
            <a:r>
              <a:rPr lang="pl">
                <a:solidFill>
                  <a:srgbClr val="FFFFFF"/>
                </a:solidFill>
              </a:rPr>
              <a:t>zajazdy</a:t>
            </a:r>
            <a:endParaRPr>
              <a:solidFill>
                <a:srgbClr val="FFFFFF"/>
              </a:solidFill>
            </a:endParaRPr>
          </a:p>
          <a:p>
            <a:pPr marL="457200" lvl="0" indent="-342900" algn="l" rtl="0">
              <a:spcBef>
                <a:spcPts val="0"/>
              </a:spcBef>
              <a:spcAft>
                <a:spcPts val="0"/>
              </a:spcAft>
              <a:buClr>
                <a:srgbClr val="FFFFFF"/>
              </a:buClr>
              <a:buSzPts val="1800"/>
              <a:buChar char="-"/>
            </a:pPr>
            <a:r>
              <a:rPr lang="pl">
                <a:solidFill>
                  <a:srgbClr val="FFFFFF"/>
                </a:solidFill>
              </a:rPr>
              <a:t>zażywanie tabaki</a:t>
            </a:r>
            <a:endParaRPr>
              <a:solidFill>
                <a:srgbClr val="FFFFFF"/>
              </a:solidFill>
            </a:endParaRPr>
          </a:p>
          <a:p>
            <a:pPr marL="457200" lvl="0" indent="-342900" algn="l" rtl="0">
              <a:spcBef>
                <a:spcPts val="0"/>
              </a:spcBef>
              <a:spcAft>
                <a:spcPts val="0"/>
              </a:spcAft>
              <a:buClr>
                <a:srgbClr val="FFFFFF"/>
              </a:buClr>
              <a:buSzPts val="1800"/>
              <a:buChar char="-"/>
            </a:pPr>
            <a:r>
              <a:rPr lang="pl">
                <a:solidFill>
                  <a:srgbClr val="FFFFFF"/>
                </a:solidFill>
              </a:rPr>
              <a:t>śpiewanie pieśni patriotycznych</a:t>
            </a:r>
            <a:endParaRPr>
              <a:solidFill>
                <a:srgbClr val="FFFFFF"/>
              </a:solidFill>
            </a:endParaRPr>
          </a:p>
          <a:p>
            <a:pPr marL="457200" lvl="0" indent="-342900" algn="l" rtl="0">
              <a:spcBef>
                <a:spcPts val="0"/>
              </a:spcBef>
              <a:spcAft>
                <a:spcPts val="0"/>
              </a:spcAft>
              <a:buClr>
                <a:srgbClr val="FFFFFF"/>
              </a:buClr>
              <a:buSzPts val="1800"/>
              <a:buChar char="-"/>
            </a:pPr>
            <a:r>
              <a:rPr lang="pl">
                <a:solidFill>
                  <a:srgbClr val="FFFFFF"/>
                </a:solidFill>
              </a:rPr>
              <a:t>parzenie kawy przez kawiarkę</a:t>
            </a:r>
            <a:endParaRPr>
              <a:solidFill>
                <a:srgbClr val="FFFFF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5"/>
        <p:cNvGrpSpPr/>
        <p:nvPr/>
      </p:nvGrpSpPr>
      <p:grpSpPr>
        <a:xfrm>
          <a:off x="0" y="0"/>
          <a:ext cx="0" cy="0"/>
          <a:chOff x="0" y="0"/>
          <a:chExt cx="0" cy="0"/>
        </a:xfrm>
      </p:grpSpPr>
      <p:sp>
        <p:nvSpPr>
          <p:cNvPr id="186" name="Google Shape;186;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pl" sz="3320" b="1">
                <a:solidFill>
                  <a:srgbClr val="F3F3F3"/>
                </a:solidFill>
                <a:latin typeface="Dancing Script"/>
                <a:ea typeface="Dancing Script"/>
                <a:cs typeface="Dancing Script"/>
                <a:sym typeface="Dancing Script"/>
              </a:rPr>
              <a:t>Kosmopolityzm w ,,Panu Tadeuszu”</a:t>
            </a:r>
            <a:endParaRPr sz="3320" b="1">
              <a:solidFill>
                <a:srgbClr val="F3F3F3"/>
              </a:solidFill>
              <a:latin typeface="Dancing Script"/>
              <a:ea typeface="Dancing Script"/>
              <a:cs typeface="Dancing Script"/>
              <a:sym typeface="Dancing Script"/>
            </a:endParaRPr>
          </a:p>
        </p:txBody>
      </p:sp>
      <p:sp>
        <p:nvSpPr>
          <p:cNvPr id="187" name="Google Shape;187;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pl">
                <a:solidFill>
                  <a:srgbClr val="FFFFFF"/>
                </a:solidFill>
              </a:rPr>
              <a:t>Kosmopolita- obywatel świata</a:t>
            </a:r>
            <a:endParaRPr>
              <a:solidFill>
                <a:srgbClr val="FFFFFF"/>
              </a:solidFill>
            </a:endParaRPr>
          </a:p>
          <a:p>
            <a:pPr marL="0" lvl="0" indent="0" algn="l" rtl="0">
              <a:spcBef>
                <a:spcPts val="1200"/>
              </a:spcBef>
              <a:spcAft>
                <a:spcPts val="0"/>
              </a:spcAft>
              <a:buNone/>
            </a:pPr>
            <a:r>
              <a:rPr lang="pl">
                <a:solidFill>
                  <a:srgbClr val="FFFFFF"/>
                </a:solidFill>
              </a:rPr>
              <a:t>W utworze kosmopolitami są Hrabia oraz Telimena.                                                        Hrabia jest kosmopolitą, ponieważ został wychowany oraz większość swojego życia spędził za granicą. </a:t>
            </a:r>
            <a:endParaRPr>
              <a:solidFill>
                <a:srgbClr val="FFFFFF"/>
              </a:solidFill>
            </a:endParaRPr>
          </a:p>
          <a:p>
            <a:pPr marL="0" lvl="0" indent="0" algn="l" rtl="0">
              <a:spcBef>
                <a:spcPts val="1200"/>
              </a:spcBef>
              <a:spcAft>
                <a:spcPts val="1200"/>
              </a:spcAft>
              <a:buNone/>
            </a:pPr>
            <a:r>
              <a:rPr lang="pl">
                <a:solidFill>
                  <a:srgbClr val="FFFFFF"/>
                </a:solidFill>
              </a:rPr>
              <a:t>Telimena większą część życia mieszkała w Petersburgu.</a:t>
            </a:r>
            <a:endParaRPr>
              <a:solidFill>
                <a:srgbClr val="FFFFFF"/>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1"/>
        <p:cNvGrpSpPr/>
        <p:nvPr/>
      </p:nvGrpSpPr>
      <p:grpSpPr>
        <a:xfrm>
          <a:off x="0" y="0"/>
          <a:ext cx="0" cy="0"/>
          <a:chOff x="0" y="0"/>
          <a:chExt cx="0" cy="0"/>
        </a:xfrm>
      </p:grpSpPr>
      <p:sp>
        <p:nvSpPr>
          <p:cNvPr id="192" name="Google Shape;192;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pl" sz="3320" b="1">
                <a:solidFill>
                  <a:srgbClr val="000000"/>
                </a:solidFill>
                <a:highlight>
                  <a:srgbClr val="A4C2F4"/>
                </a:highlight>
                <a:latin typeface="Dancing Script"/>
                <a:ea typeface="Dancing Script"/>
                <a:cs typeface="Dancing Script"/>
                <a:sym typeface="Dancing Script"/>
              </a:rPr>
              <a:t>Motyw przyrody w ,,Panu Tadeuszu”</a:t>
            </a:r>
            <a:endParaRPr sz="3320" b="1">
              <a:solidFill>
                <a:srgbClr val="000000"/>
              </a:solidFill>
              <a:highlight>
                <a:srgbClr val="A4C2F4"/>
              </a:highlight>
              <a:latin typeface="Dancing Script"/>
              <a:ea typeface="Dancing Script"/>
              <a:cs typeface="Dancing Script"/>
              <a:sym typeface="Dancing Script"/>
            </a:endParaRPr>
          </a:p>
        </p:txBody>
      </p:sp>
      <p:sp>
        <p:nvSpPr>
          <p:cNvPr id="193" name="Google Shape;193;p3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pl">
                <a:solidFill>
                  <a:srgbClr val="FFFFFF"/>
                </a:solidFill>
              </a:rPr>
              <a:t>Przyroda to nieodłączny element świata przedstawionego w utworze. Podkreślone są barwy, zapachy oraz odgłosy natury. Otaczający świat towarzyszy emocjom bohaterów. W ,,Panu Tadeuszu” jest bardzo dużo szczegółowych opisów przyrody i natury. Życie bohaterów uzależnione jest od pory dnia i roku. W utworze pojawia się, również wiele środków poetyckich, w celu podkreślenia piękna Soplicowa.</a:t>
            </a:r>
            <a:endParaRPr>
              <a:solidFill>
                <a:srgbClr val="FFFFF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pl" sz="3320" b="1">
                <a:latin typeface="Dancing Script"/>
                <a:ea typeface="Dancing Script"/>
                <a:cs typeface="Dancing Script"/>
                <a:sym typeface="Dancing Script"/>
              </a:rPr>
              <a:t>Bibliografia</a:t>
            </a:r>
            <a:endParaRPr sz="3320" b="1">
              <a:latin typeface="Dancing Script"/>
              <a:ea typeface="Dancing Script"/>
              <a:cs typeface="Dancing Script"/>
              <a:sym typeface="Dancing Script"/>
            </a:endParaRPr>
          </a:p>
        </p:txBody>
      </p:sp>
      <p:sp>
        <p:nvSpPr>
          <p:cNvPr id="199" name="Google Shape;199;p3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pl"/>
              <a:t>zdjęcia: </a:t>
            </a:r>
            <a:r>
              <a:rPr lang="pl" sz="1900" u="sng">
                <a:solidFill>
                  <a:schemeClr val="hlink"/>
                </a:solidFill>
                <a:highlight>
                  <a:srgbClr val="FFFFFF"/>
                </a:highlight>
                <a:hlinkClick r:id="rId3"/>
              </a:rPr>
              <a:t>www.bing.com/?cc=pl</a:t>
            </a:r>
            <a:endParaRPr sz="1900">
              <a:solidFill>
                <a:srgbClr val="006621"/>
              </a:solidFill>
              <a:highlight>
                <a:srgbClr val="FFFFFF"/>
              </a:highlight>
            </a:endParaRPr>
          </a:p>
          <a:p>
            <a:pPr marL="0" lvl="0" indent="0" algn="l" rtl="0">
              <a:spcBef>
                <a:spcPts val="1200"/>
              </a:spcBef>
              <a:spcAft>
                <a:spcPts val="1200"/>
              </a:spcAft>
              <a:buNone/>
            </a:pPr>
            <a:endParaRPr sz="1900">
              <a:solidFill>
                <a:srgbClr val="006621"/>
              </a:solidFill>
              <a:highlight>
                <a:srgbClr val="FFFFFF"/>
              </a:highligh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pl" sz="5511" b="1">
                <a:solidFill>
                  <a:srgbClr val="000000"/>
                </a:solidFill>
                <a:latin typeface="Dancing Script"/>
                <a:ea typeface="Dancing Script"/>
                <a:cs typeface="Dancing Script"/>
                <a:sym typeface="Dancing Script"/>
              </a:rPr>
              <a:t>Dziękuję za uwagę❤!</a:t>
            </a:r>
            <a:endParaRPr sz="5511"/>
          </a:p>
        </p:txBody>
      </p:sp>
      <p:sp>
        <p:nvSpPr>
          <p:cNvPr id="205" name="Google Shape;205;p3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pl" sz="2400" b="1">
                <a:solidFill>
                  <a:srgbClr val="000000"/>
                </a:solidFill>
              </a:rPr>
              <a:t>Alicja Powałka</a:t>
            </a:r>
            <a:r>
              <a:rPr lang="pl" sz="5500" b="1">
                <a:solidFill>
                  <a:srgbClr val="000000"/>
                </a:solidFill>
                <a:latin typeface="Dancing Script"/>
                <a:ea typeface="Dancing Script"/>
                <a:cs typeface="Dancing Script"/>
                <a:sym typeface="Dancing Script"/>
              </a:rPr>
              <a:t>             </a:t>
            </a:r>
            <a:r>
              <a:rPr lang="pl" b="1">
                <a:solidFill>
                  <a:srgbClr val="000000"/>
                </a:solidFill>
              </a:rPr>
              <a:t>                                                                                       </a:t>
            </a:r>
            <a:r>
              <a:rPr lang="pl" sz="2200" b="1">
                <a:solidFill>
                  <a:srgbClr val="000000"/>
                </a:solidFill>
              </a:rPr>
              <a:t>                 </a:t>
            </a:r>
            <a:endParaRPr sz="2200" b="1">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pl" sz="3720" b="1">
                <a:solidFill>
                  <a:srgbClr val="FFFFFF"/>
                </a:solidFill>
                <a:latin typeface="Dancing Script"/>
                <a:ea typeface="Dancing Script"/>
                <a:cs typeface="Dancing Script"/>
                <a:sym typeface="Dancing Script"/>
              </a:rPr>
              <a:t>,,Pan Tadeusz”</a:t>
            </a:r>
            <a:endParaRPr sz="3720" b="1">
              <a:solidFill>
                <a:srgbClr val="FFFFFF"/>
              </a:solidFill>
              <a:latin typeface="Dancing Script"/>
              <a:ea typeface="Dancing Script"/>
              <a:cs typeface="Dancing Script"/>
              <a:sym typeface="Dancing Script"/>
            </a:endParaRPr>
          </a:p>
        </p:txBody>
      </p:sp>
      <p:sp>
        <p:nvSpPr>
          <p:cNvPr id="67" name="Google Shape;67;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indent="0">
              <a:buNone/>
            </a:pPr>
            <a:r>
              <a:rPr lang="pl" b="1" dirty="0">
                <a:solidFill>
                  <a:srgbClr val="FFFFFF"/>
                </a:solidFill>
              </a:rPr>
              <a:t>Utwór powstał w Paryżu, w atmosferze nieprzychylnej poecie. Pisząc utwór, Adam Mickiewicz czuł się osamotniony, tęsknił za ojczyzną, do której wiedział, że nie wróci. Miał wyrzuty sumienia z powodu emigracji i czuł niechęć mieszkańców Francji do emigrantów z Polski.</a:t>
            </a:r>
            <a:endParaRPr b="1" dirty="0">
              <a:solidFill>
                <a:srgbClr val="FFFFFF"/>
              </a:solidFill>
            </a:endParaRPr>
          </a:p>
          <a:p>
            <a:pPr marL="0" lvl="0" indent="0" algn="l" rtl="0">
              <a:spcBef>
                <a:spcPts val="1200"/>
              </a:spcBef>
              <a:spcAft>
                <a:spcPts val="1200"/>
              </a:spcAft>
              <a:buNone/>
            </a:pPr>
            <a:r>
              <a:rPr lang="pl" sz="1700" b="1" dirty="0">
                <a:solidFill>
                  <a:srgbClr val="FFFFFF"/>
                </a:solidFill>
                <a:highlight>
                  <a:srgbClr val="CCCCCC"/>
                </a:highlight>
              </a:rPr>
              <a:t>Adam Bernard Mickiewicz</a:t>
            </a:r>
            <a:r>
              <a:rPr lang="pl" sz="1700" dirty="0">
                <a:solidFill>
                  <a:srgbClr val="FFFFFF"/>
                </a:solidFill>
                <a:highlight>
                  <a:srgbClr val="CCCCCC"/>
                </a:highlight>
              </a:rPr>
              <a:t> (ur. </a:t>
            </a:r>
            <a:r>
              <a:rPr lang="pl" sz="1700" dirty="0">
                <a:solidFill>
                  <a:srgbClr val="FFFFFF"/>
                </a:solidFill>
                <a:highlight>
                  <a:srgbClr val="CCCCCC"/>
                </a:highlight>
                <a:uFill>
                  <a:noFill/>
                </a:uFill>
                <a:hlinkClick r:id="rId4">
                  <a:extLst>
                    <a:ext uri="{A12FA001-AC4F-418D-AE19-62706E023703}">
                      <ahyp:hlinkClr xmlns:ahyp="http://schemas.microsoft.com/office/drawing/2018/hyperlinkcolor" val="tx"/>
                    </a:ext>
                  </a:extLst>
                </a:hlinkClick>
              </a:rPr>
              <a:t>24 grudnia</a:t>
            </a:r>
            <a:r>
              <a:rPr lang="pl" sz="1700" dirty="0">
                <a:solidFill>
                  <a:srgbClr val="FFFFFF"/>
                </a:solidFill>
                <a:highlight>
                  <a:srgbClr val="CCCCCC"/>
                </a:highlight>
              </a:rPr>
              <a:t> </a:t>
            </a:r>
            <a:r>
              <a:rPr lang="pl" sz="1700" dirty="0">
                <a:solidFill>
                  <a:srgbClr val="FFFFFF"/>
                </a:solidFill>
                <a:highlight>
                  <a:srgbClr val="CCCCCC"/>
                </a:highlight>
                <a:uFill>
                  <a:noFill/>
                </a:uFill>
                <a:hlinkClick r:id="rId5">
                  <a:extLst>
                    <a:ext uri="{A12FA001-AC4F-418D-AE19-62706E023703}">
                      <ahyp:hlinkClr xmlns:ahyp="http://schemas.microsoft.com/office/drawing/2018/hyperlinkcolor" val="tx"/>
                    </a:ext>
                  </a:extLst>
                </a:hlinkClick>
              </a:rPr>
              <a:t>1798</a:t>
            </a:r>
            <a:r>
              <a:rPr lang="pl" sz="1700" dirty="0">
                <a:solidFill>
                  <a:srgbClr val="FFFFFF"/>
                </a:solidFill>
                <a:highlight>
                  <a:srgbClr val="CCCCCC"/>
                </a:highlight>
              </a:rPr>
              <a:t> w </a:t>
            </a:r>
            <a:r>
              <a:rPr lang="pl" sz="1700" dirty="0">
                <a:solidFill>
                  <a:srgbClr val="FFFFFF"/>
                </a:solidFill>
                <a:highlight>
                  <a:srgbClr val="CCCCCC"/>
                </a:highlight>
                <a:uFill>
                  <a:noFill/>
                </a:uFill>
                <a:hlinkClick r:id="rId6">
                  <a:extLst>
                    <a:ext uri="{A12FA001-AC4F-418D-AE19-62706E023703}">
                      <ahyp:hlinkClr xmlns:ahyp="http://schemas.microsoft.com/office/drawing/2018/hyperlinkcolor" val="tx"/>
                    </a:ext>
                  </a:extLst>
                </a:hlinkClick>
              </a:rPr>
              <a:t>Zaosiu</a:t>
            </a:r>
            <a:r>
              <a:rPr lang="pl" sz="1700" dirty="0">
                <a:solidFill>
                  <a:srgbClr val="FFFFFF"/>
                </a:solidFill>
                <a:highlight>
                  <a:srgbClr val="CCCCCC"/>
                </a:highlight>
              </a:rPr>
              <a:t> lub </a:t>
            </a:r>
            <a:r>
              <a:rPr lang="pl" sz="1700" dirty="0">
                <a:solidFill>
                  <a:srgbClr val="FFFFFF"/>
                </a:solidFill>
                <a:highlight>
                  <a:srgbClr val="CCCCCC"/>
                </a:highlight>
                <a:uFill>
                  <a:noFill/>
                </a:uFill>
                <a:hlinkClick r:id="rId7">
                  <a:extLst>
                    <a:ext uri="{A12FA001-AC4F-418D-AE19-62706E023703}">
                      <ahyp:hlinkClr xmlns:ahyp="http://schemas.microsoft.com/office/drawing/2018/hyperlinkcolor" val="tx"/>
                    </a:ext>
                  </a:extLst>
                </a:hlinkClick>
              </a:rPr>
              <a:t>Nowogródku</a:t>
            </a:r>
            <a:r>
              <a:rPr lang="pl" sz="1700" dirty="0">
                <a:solidFill>
                  <a:srgbClr val="FFFFFF"/>
                </a:solidFill>
                <a:highlight>
                  <a:srgbClr val="CCCCCC"/>
                </a:highlight>
              </a:rPr>
              <a:t>, zm. </a:t>
            </a:r>
            <a:r>
              <a:rPr lang="pl" sz="1700" dirty="0">
                <a:solidFill>
                  <a:srgbClr val="FFFFFF"/>
                </a:solidFill>
                <a:highlight>
                  <a:srgbClr val="CCCCCC"/>
                </a:highlight>
                <a:uFill>
                  <a:noFill/>
                </a:uFill>
                <a:hlinkClick r:id="rId8">
                  <a:extLst>
                    <a:ext uri="{A12FA001-AC4F-418D-AE19-62706E023703}">
                      <ahyp:hlinkClr xmlns:ahyp="http://schemas.microsoft.com/office/drawing/2018/hyperlinkcolor" val="tx"/>
                    </a:ext>
                  </a:extLst>
                </a:hlinkClick>
              </a:rPr>
              <a:t>26 listopada</a:t>
            </a:r>
            <a:r>
              <a:rPr lang="pl" sz="1700" dirty="0">
                <a:solidFill>
                  <a:srgbClr val="FFFFFF"/>
                </a:solidFill>
                <a:highlight>
                  <a:srgbClr val="CCCCCC"/>
                </a:highlight>
              </a:rPr>
              <a:t> </a:t>
            </a:r>
            <a:r>
              <a:rPr lang="pl" sz="1700" dirty="0">
                <a:solidFill>
                  <a:srgbClr val="FFFFFF"/>
                </a:solidFill>
                <a:highlight>
                  <a:srgbClr val="CCCCCC"/>
                </a:highlight>
                <a:uFill>
                  <a:noFill/>
                </a:uFill>
                <a:hlinkClick r:id="rId9">
                  <a:extLst>
                    <a:ext uri="{A12FA001-AC4F-418D-AE19-62706E023703}">
                      <ahyp:hlinkClr xmlns:ahyp="http://schemas.microsoft.com/office/drawing/2018/hyperlinkcolor" val="tx"/>
                    </a:ext>
                  </a:extLst>
                </a:hlinkClick>
              </a:rPr>
              <a:t>1855</a:t>
            </a:r>
            <a:r>
              <a:rPr lang="pl" sz="1700" dirty="0">
                <a:solidFill>
                  <a:srgbClr val="FFFFFF"/>
                </a:solidFill>
                <a:highlight>
                  <a:srgbClr val="CCCCCC"/>
                </a:highlight>
              </a:rPr>
              <a:t> w </a:t>
            </a:r>
            <a:r>
              <a:rPr lang="pl" sz="1700" dirty="0">
                <a:solidFill>
                  <a:srgbClr val="FFFFFF"/>
                </a:solidFill>
                <a:highlight>
                  <a:srgbClr val="CCCCCC"/>
                </a:highlight>
                <a:uFill>
                  <a:noFill/>
                </a:uFill>
                <a:hlinkClick r:id="rId10">
                  <a:extLst>
                    <a:ext uri="{A12FA001-AC4F-418D-AE19-62706E023703}">
                      <ahyp:hlinkClr xmlns:ahyp="http://schemas.microsoft.com/office/drawing/2018/hyperlinkcolor" val="tx"/>
                    </a:ext>
                  </a:extLst>
                </a:hlinkClick>
              </a:rPr>
              <a:t>Konstantynopolu</a:t>
            </a:r>
            <a:r>
              <a:rPr lang="pl" sz="1700" dirty="0">
                <a:solidFill>
                  <a:srgbClr val="FFFFFF"/>
                </a:solidFill>
                <a:highlight>
                  <a:srgbClr val="CCCCCC"/>
                </a:highlight>
              </a:rPr>
              <a:t>) – </a:t>
            </a:r>
            <a:r>
              <a:rPr lang="pl" sz="1700" dirty="0">
                <a:solidFill>
                  <a:srgbClr val="FFFFFF"/>
                </a:solidFill>
                <a:highlight>
                  <a:srgbClr val="CCCCCC"/>
                </a:highlight>
                <a:uFill>
                  <a:noFill/>
                </a:uFill>
                <a:hlinkClick r:id="rId11">
                  <a:extLst>
                    <a:ext uri="{A12FA001-AC4F-418D-AE19-62706E023703}">
                      <ahyp:hlinkClr xmlns:ahyp="http://schemas.microsoft.com/office/drawing/2018/hyperlinkcolor" val="tx"/>
                    </a:ext>
                  </a:extLst>
                </a:hlinkClick>
              </a:rPr>
              <a:t>polski</a:t>
            </a:r>
            <a:r>
              <a:rPr lang="pl" sz="1700" dirty="0">
                <a:solidFill>
                  <a:srgbClr val="FFFFFF"/>
                </a:solidFill>
                <a:highlight>
                  <a:srgbClr val="CCCCCC"/>
                </a:highlight>
              </a:rPr>
              <a:t> </a:t>
            </a:r>
            <a:r>
              <a:rPr lang="pl" sz="1700" dirty="0">
                <a:solidFill>
                  <a:srgbClr val="FFFFFF"/>
                </a:solidFill>
                <a:highlight>
                  <a:srgbClr val="CCCCCC"/>
                </a:highlight>
                <a:uFill>
                  <a:noFill/>
                </a:uFill>
                <a:hlinkClick r:id="rId12">
                  <a:extLst>
                    <a:ext uri="{A12FA001-AC4F-418D-AE19-62706E023703}">
                      <ahyp:hlinkClr xmlns:ahyp="http://schemas.microsoft.com/office/drawing/2018/hyperlinkcolor" val="tx"/>
                    </a:ext>
                  </a:extLst>
                </a:hlinkClick>
              </a:rPr>
              <a:t>poeta</a:t>
            </a:r>
            <a:r>
              <a:rPr lang="pl" sz="1700" dirty="0">
                <a:solidFill>
                  <a:srgbClr val="FFFFFF"/>
                </a:solidFill>
                <a:highlight>
                  <a:srgbClr val="CCCCCC"/>
                </a:highlight>
              </a:rPr>
              <a:t>, działacz </a:t>
            </a:r>
            <a:r>
              <a:rPr lang="pl" sz="1700" dirty="0">
                <a:solidFill>
                  <a:srgbClr val="FFFFFF"/>
                </a:solidFill>
                <a:highlight>
                  <a:srgbClr val="CCCCCC"/>
                </a:highlight>
                <a:uFill>
                  <a:noFill/>
                </a:uFill>
                <a:hlinkClick r:id="rId13">
                  <a:extLst>
                    <a:ext uri="{A12FA001-AC4F-418D-AE19-62706E023703}">
                      <ahyp:hlinkClr xmlns:ahyp="http://schemas.microsoft.com/office/drawing/2018/hyperlinkcolor" val="tx"/>
                    </a:ext>
                  </a:extLst>
                </a:hlinkClick>
              </a:rPr>
              <a:t>polityczny</a:t>
            </a:r>
            <a:r>
              <a:rPr lang="pl" sz="1700" dirty="0">
                <a:solidFill>
                  <a:srgbClr val="FFFFFF"/>
                </a:solidFill>
                <a:highlight>
                  <a:srgbClr val="CCCCCC"/>
                </a:highlight>
              </a:rPr>
              <a:t>, </a:t>
            </a:r>
            <a:r>
              <a:rPr lang="pl" sz="1700" dirty="0">
                <a:solidFill>
                  <a:srgbClr val="FFFFFF"/>
                </a:solidFill>
                <a:highlight>
                  <a:srgbClr val="CCCCCC"/>
                </a:highlight>
                <a:uFill>
                  <a:noFill/>
                </a:uFill>
                <a:hlinkClick r:id="rId14">
                  <a:extLst>
                    <a:ext uri="{A12FA001-AC4F-418D-AE19-62706E023703}">
                      <ahyp:hlinkClr xmlns:ahyp="http://schemas.microsoft.com/office/drawing/2018/hyperlinkcolor" val="tx"/>
                    </a:ext>
                  </a:extLst>
                </a:hlinkClick>
              </a:rPr>
              <a:t>publicysta</a:t>
            </a:r>
            <a:r>
              <a:rPr lang="pl" sz="1700" dirty="0">
                <a:solidFill>
                  <a:srgbClr val="FFFFFF"/>
                </a:solidFill>
                <a:highlight>
                  <a:srgbClr val="CCCCCC"/>
                </a:highlight>
              </a:rPr>
              <a:t>, </a:t>
            </a:r>
            <a:r>
              <a:rPr lang="pl" sz="1700" dirty="0">
                <a:solidFill>
                  <a:srgbClr val="FFFFFF"/>
                </a:solidFill>
                <a:highlight>
                  <a:srgbClr val="CCCCCC"/>
                </a:highlight>
                <a:uFill>
                  <a:noFill/>
                </a:uFill>
                <a:hlinkClick r:id="rId15">
                  <a:extLst>
                    <a:ext uri="{A12FA001-AC4F-418D-AE19-62706E023703}">
                      <ahyp:hlinkClr xmlns:ahyp="http://schemas.microsoft.com/office/drawing/2018/hyperlinkcolor" val="tx"/>
                    </a:ext>
                  </a:extLst>
                </a:hlinkClick>
              </a:rPr>
              <a:t>tłumacz</a:t>
            </a:r>
            <a:r>
              <a:rPr lang="pl" sz="1700" dirty="0">
                <a:solidFill>
                  <a:srgbClr val="FFFFFF"/>
                </a:solidFill>
                <a:highlight>
                  <a:srgbClr val="CCCCCC"/>
                </a:highlight>
              </a:rPr>
              <a:t>, </a:t>
            </a:r>
            <a:r>
              <a:rPr lang="pl" sz="1700" dirty="0">
                <a:solidFill>
                  <a:srgbClr val="FFFFFF"/>
                </a:solidFill>
                <a:highlight>
                  <a:srgbClr val="CCCCCC"/>
                </a:highlight>
                <a:uFill>
                  <a:noFill/>
                </a:uFill>
                <a:hlinkClick r:id="rId16">
                  <a:extLst>
                    <a:ext uri="{A12FA001-AC4F-418D-AE19-62706E023703}">
                      <ahyp:hlinkClr xmlns:ahyp="http://schemas.microsoft.com/office/drawing/2018/hyperlinkcolor" val="tx"/>
                    </a:ext>
                  </a:extLst>
                </a:hlinkClick>
              </a:rPr>
              <a:t>filozof</a:t>
            </a:r>
            <a:r>
              <a:rPr lang="pl" sz="1700" dirty="0">
                <a:solidFill>
                  <a:srgbClr val="FFFFFF"/>
                </a:solidFill>
                <a:highlight>
                  <a:srgbClr val="CCCCCC"/>
                </a:highlight>
              </a:rPr>
              <a:t>, działacz </a:t>
            </a:r>
            <a:r>
              <a:rPr lang="pl" sz="1700" dirty="0">
                <a:solidFill>
                  <a:srgbClr val="FFFFFF"/>
                </a:solidFill>
                <a:highlight>
                  <a:srgbClr val="CCCCCC"/>
                </a:highlight>
                <a:uFill>
                  <a:noFill/>
                </a:uFill>
                <a:hlinkClick r:id="rId17">
                  <a:extLst>
                    <a:ext uri="{A12FA001-AC4F-418D-AE19-62706E023703}">
                      <ahyp:hlinkClr xmlns:ahyp="http://schemas.microsoft.com/office/drawing/2018/hyperlinkcolor" val="tx"/>
                    </a:ext>
                  </a:extLst>
                </a:hlinkClick>
              </a:rPr>
              <a:t>religijny</a:t>
            </a:r>
            <a:r>
              <a:rPr lang="pl" sz="1700" dirty="0">
                <a:solidFill>
                  <a:srgbClr val="FFFFFF"/>
                </a:solidFill>
                <a:highlight>
                  <a:srgbClr val="CCCCCC"/>
                </a:highlight>
              </a:rPr>
              <a:t>, </a:t>
            </a:r>
            <a:r>
              <a:rPr lang="pl" sz="1700" dirty="0">
                <a:solidFill>
                  <a:srgbClr val="FFFFFF"/>
                </a:solidFill>
                <a:highlight>
                  <a:srgbClr val="CCCCCC"/>
                </a:highlight>
                <a:uFill>
                  <a:noFill/>
                </a:uFill>
                <a:hlinkClick r:id="rId18">
                  <a:extLst>
                    <a:ext uri="{A12FA001-AC4F-418D-AE19-62706E023703}">
                      <ahyp:hlinkClr xmlns:ahyp="http://schemas.microsoft.com/office/drawing/2018/hyperlinkcolor" val="tx"/>
                    </a:ext>
                  </a:extLst>
                </a:hlinkClick>
              </a:rPr>
              <a:t>mistyk</a:t>
            </a:r>
            <a:r>
              <a:rPr lang="pl" sz="1700" dirty="0">
                <a:solidFill>
                  <a:srgbClr val="FFFFFF"/>
                </a:solidFill>
                <a:highlight>
                  <a:srgbClr val="CCCCCC"/>
                </a:highlight>
              </a:rPr>
              <a:t>, organizator i dowódca </a:t>
            </a:r>
            <a:r>
              <a:rPr lang="pl" sz="1700" dirty="0">
                <a:solidFill>
                  <a:srgbClr val="FFFFFF"/>
                </a:solidFill>
                <a:highlight>
                  <a:srgbClr val="CCCCCC"/>
                </a:highlight>
                <a:uFill>
                  <a:noFill/>
                </a:uFill>
                <a:hlinkClick r:id="rId19">
                  <a:extLst>
                    <a:ext uri="{A12FA001-AC4F-418D-AE19-62706E023703}">
                      <ahyp:hlinkClr xmlns:ahyp="http://schemas.microsoft.com/office/drawing/2018/hyperlinkcolor" val="tx"/>
                    </a:ext>
                  </a:extLst>
                </a:hlinkClick>
              </a:rPr>
              <a:t>wojskowy</a:t>
            </a:r>
            <a:r>
              <a:rPr lang="pl" sz="1700" dirty="0">
                <a:solidFill>
                  <a:srgbClr val="FFFFFF"/>
                </a:solidFill>
                <a:highlight>
                  <a:srgbClr val="CCCCCC"/>
                </a:highlight>
              </a:rPr>
              <a:t>, </a:t>
            </a:r>
            <a:r>
              <a:rPr lang="pl" sz="1700" dirty="0">
                <a:solidFill>
                  <a:srgbClr val="FFFFFF"/>
                </a:solidFill>
                <a:highlight>
                  <a:srgbClr val="CCCCCC"/>
                </a:highlight>
                <a:uFill>
                  <a:noFill/>
                </a:uFill>
                <a:hlinkClick r:id="rId20">
                  <a:extLst>
                    <a:ext uri="{A12FA001-AC4F-418D-AE19-62706E023703}">
                      <ahyp:hlinkClr xmlns:ahyp="http://schemas.microsoft.com/office/drawing/2018/hyperlinkcolor" val="tx"/>
                    </a:ext>
                  </a:extLst>
                </a:hlinkClick>
              </a:rPr>
              <a:t>nauczyciel akademicki</a:t>
            </a:r>
            <a:r>
              <a:rPr lang="pl" sz="1700" dirty="0">
                <a:solidFill>
                  <a:srgbClr val="FFFFFF"/>
                </a:solidFill>
                <a:highlight>
                  <a:srgbClr val="CCCCCC"/>
                </a:highlight>
              </a:rPr>
              <a:t>.</a:t>
            </a:r>
            <a:endParaRPr sz="1700" dirty="0">
              <a:solidFill>
                <a:srgbClr val="FFFFFF"/>
              </a:solidFill>
              <a:highlight>
                <a:srgbClr val="CCCCCC"/>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pl" sz="4420" b="1">
                <a:solidFill>
                  <a:srgbClr val="FFFFFF"/>
                </a:solidFill>
                <a:latin typeface="Dancing Script"/>
                <a:ea typeface="Dancing Script"/>
                <a:cs typeface="Dancing Script"/>
                <a:sym typeface="Dancing Script"/>
              </a:rPr>
              <a:t>Dworek w Soplicowie</a:t>
            </a:r>
            <a:endParaRPr sz="4420" b="1">
              <a:solidFill>
                <a:srgbClr val="FFFFFF"/>
              </a:solidFill>
              <a:latin typeface="Dancing Script"/>
              <a:ea typeface="Dancing Script"/>
              <a:cs typeface="Dancing Script"/>
              <a:sym typeface="Dancing Script"/>
            </a:endParaRPr>
          </a:p>
        </p:txBody>
      </p:sp>
      <p:sp>
        <p:nvSpPr>
          <p:cNvPr id="73" name="Google Shape;73;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pl">
                <a:solidFill>
                  <a:srgbClr val="FFFFFF"/>
                </a:solidFill>
                <a:highlight>
                  <a:srgbClr val="9FC5E8"/>
                </a:highlight>
              </a:rPr>
              <a:t>Akcja utworu rozgrywa się w większości w Dworku w Soplicowie.</a:t>
            </a:r>
            <a:endParaRPr>
              <a:solidFill>
                <a:srgbClr val="FFFFFF"/>
              </a:solidFill>
              <a:highlight>
                <a:srgbClr val="9FC5E8"/>
              </a:highlight>
            </a:endParaRPr>
          </a:p>
          <a:p>
            <a:pPr marL="457200" lvl="0" indent="-325755" algn="l" rtl="0">
              <a:spcBef>
                <a:spcPts val="1200"/>
              </a:spcBef>
              <a:spcAft>
                <a:spcPts val="0"/>
              </a:spcAft>
              <a:buClr>
                <a:srgbClr val="FFFFFF"/>
              </a:buClr>
              <a:buSzPct val="100000"/>
              <a:buAutoNum type="arabicPeriod"/>
            </a:pPr>
            <a:r>
              <a:rPr lang="pl">
                <a:solidFill>
                  <a:srgbClr val="FFFFFF"/>
                </a:solidFill>
                <a:highlight>
                  <a:srgbClr val="9FC5E8"/>
                </a:highlight>
              </a:rPr>
              <a:t>Wygląd dworku z zewnątrz</a:t>
            </a:r>
            <a:endParaRPr>
              <a:solidFill>
                <a:srgbClr val="FFFFFF"/>
              </a:solidFill>
              <a:highlight>
                <a:srgbClr val="9FC5E8"/>
              </a:highlight>
            </a:endParaRPr>
          </a:p>
          <a:p>
            <a:pPr marL="457200" lvl="0" indent="0" algn="l" rtl="0">
              <a:spcBef>
                <a:spcPts val="1200"/>
              </a:spcBef>
              <a:spcAft>
                <a:spcPts val="0"/>
              </a:spcAft>
              <a:buNone/>
            </a:pPr>
            <a:r>
              <a:rPr lang="pl">
                <a:solidFill>
                  <a:srgbClr val="FFFFFF"/>
                </a:solidFill>
                <a:highlight>
                  <a:srgbClr val="9FC5E8"/>
                </a:highlight>
              </a:rPr>
              <a:t>-wybudowany był na wzgórzu przy strumyku, niedaleko lasu</a:t>
            </a:r>
            <a:endParaRPr>
              <a:solidFill>
                <a:srgbClr val="FFFFFF"/>
              </a:solidFill>
              <a:highlight>
                <a:srgbClr val="9FC5E8"/>
              </a:highlight>
            </a:endParaRPr>
          </a:p>
          <a:p>
            <a:pPr marL="457200" lvl="0" indent="0" algn="l" rtl="0">
              <a:spcBef>
                <a:spcPts val="1200"/>
              </a:spcBef>
              <a:spcAft>
                <a:spcPts val="0"/>
              </a:spcAft>
              <a:buNone/>
            </a:pPr>
            <a:r>
              <a:rPr lang="pl">
                <a:solidFill>
                  <a:srgbClr val="FFFFFF"/>
                </a:solidFill>
                <a:highlight>
                  <a:srgbClr val="9FC5E8"/>
                </a:highlight>
              </a:rPr>
              <a:t>-był niewielki, drewniany, lecz podmurowany</a:t>
            </a:r>
            <a:endParaRPr>
              <a:solidFill>
                <a:srgbClr val="FFFFFF"/>
              </a:solidFill>
              <a:highlight>
                <a:srgbClr val="9FC5E8"/>
              </a:highlight>
            </a:endParaRPr>
          </a:p>
          <a:p>
            <a:pPr marL="457200" lvl="0" indent="0" algn="l" rtl="0">
              <a:spcBef>
                <a:spcPts val="1200"/>
              </a:spcBef>
              <a:spcAft>
                <a:spcPts val="0"/>
              </a:spcAft>
              <a:buNone/>
            </a:pPr>
            <a:r>
              <a:rPr lang="pl">
                <a:solidFill>
                  <a:srgbClr val="FFFFFF"/>
                </a:solidFill>
                <a:highlight>
                  <a:srgbClr val="9FC5E8"/>
                </a:highlight>
              </a:rPr>
              <a:t>-obok dworku stała stodoła pełna siana</a:t>
            </a:r>
            <a:endParaRPr>
              <a:solidFill>
                <a:srgbClr val="FFFFFF"/>
              </a:solidFill>
              <a:highlight>
                <a:srgbClr val="9FC5E8"/>
              </a:highlight>
            </a:endParaRPr>
          </a:p>
          <a:p>
            <a:pPr marL="457200" lvl="0" indent="0" algn="l" rtl="0">
              <a:spcBef>
                <a:spcPts val="1200"/>
              </a:spcBef>
              <a:spcAft>
                <a:spcPts val="0"/>
              </a:spcAft>
              <a:buNone/>
            </a:pPr>
            <a:r>
              <a:rPr lang="pl">
                <a:solidFill>
                  <a:srgbClr val="FFFFFF"/>
                </a:solidFill>
                <a:highlight>
                  <a:srgbClr val="9FC5E8"/>
                </a:highlight>
              </a:rPr>
              <a:t>-wokół dworu znajdowały się czarnoziemy</a:t>
            </a:r>
            <a:endParaRPr>
              <a:solidFill>
                <a:srgbClr val="FFFFFF"/>
              </a:solidFill>
              <a:highlight>
                <a:srgbClr val="9FC5E8"/>
              </a:highlight>
            </a:endParaRPr>
          </a:p>
          <a:p>
            <a:pPr marL="457200" lvl="0" indent="0" algn="l" rtl="0">
              <a:spcBef>
                <a:spcPts val="1200"/>
              </a:spcBef>
              <a:spcAft>
                <a:spcPts val="0"/>
              </a:spcAft>
              <a:buNone/>
            </a:pPr>
            <a:r>
              <a:rPr lang="pl">
                <a:solidFill>
                  <a:srgbClr val="FFFFFF"/>
                </a:solidFill>
                <a:highlight>
                  <a:srgbClr val="9FC5E8"/>
                </a:highlight>
              </a:rPr>
              <a:t>-brama zawsze była otwarta, co świadczyło o gościnności mieszkańców</a:t>
            </a:r>
            <a:endParaRPr>
              <a:solidFill>
                <a:srgbClr val="FFFFFF"/>
              </a:solidFill>
              <a:highlight>
                <a:srgbClr val="9FC5E8"/>
              </a:highlight>
            </a:endParaRPr>
          </a:p>
          <a:p>
            <a:pPr marL="457200" lvl="0" indent="0" algn="l" rtl="0">
              <a:spcBef>
                <a:spcPts val="1200"/>
              </a:spcBef>
              <a:spcAft>
                <a:spcPts val="0"/>
              </a:spcAft>
              <a:buNone/>
            </a:pPr>
            <a:endParaRPr>
              <a:solidFill>
                <a:srgbClr val="FFFFFF"/>
              </a:solidFill>
              <a:highlight>
                <a:srgbClr val="9FC5E8"/>
              </a:highlight>
            </a:endParaRPr>
          </a:p>
          <a:p>
            <a:pPr marL="457200" lvl="0" indent="0" algn="l" rtl="0">
              <a:spcBef>
                <a:spcPts val="1200"/>
              </a:spcBef>
              <a:spcAft>
                <a:spcPts val="1200"/>
              </a:spcAft>
              <a:buNone/>
            </a:pPr>
            <a:endParaRPr>
              <a:solidFill>
                <a:srgbClr val="FFFFFF"/>
              </a:solidFill>
              <a:highlight>
                <a:srgbClr val="9FC5E8"/>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pl" sz="4420" b="1">
                <a:solidFill>
                  <a:srgbClr val="FFFFFF"/>
                </a:solidFill>
                <a:latin typeface="Dancing Script"/>
                <a:ea typeface="Dancing Script"/>
                <a:cs typeface="Dancing Script"/>
                <a:sym typeface="Dancing Script"/>
              </a:rPr>
              <a:t>Dworek w Soplicowie</a:t>
            </a:r>
            <a:endParaRPr sz="4420" b="1">
              <a:solidFill>
                <a:srgbClr val="FFFFFF"/>
              </a:solidFill>
              <a:latin typeface="Dancing Script"/>
              <a:ea typeface="Dancing Script"/>
              <a:cs typeface="Dancing Script"/>
              <a:sym typeface="Dancing Script"/>
            </a:endParaRPr>
          </a:p>
        </p:txBody>
      </p:sp>
      <p:sp>
        <p:nvSpPr>
          <p:cNvPr id="79" name="Google Shape;79;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pl" dirty="0">
                <a:solidFill>
                  <a:srgbClr val="FFFFFF"/>
                </a:solidFill>
                <a:highlight>
                  <a:srgbClr val="9FC5E8"/>
                </a:highlight>
              </a:rPr>
              <a:t>Akcja utworu rozgrywa się w większości w Dworku w Soplicowie.</a:t>
            </a:r>
            <a:endParaRPr dirty="0">
              <a:solidFill>
                <a:srgbClr val="FFFFFF"/>
              </a:solidFill>
              <a:highlight>
                <a:srgbClr val="9FC5E8"/>
              </a:highlight>
            </a:endParaRPr>
          </a:p>
          <a:p>
            <a:pPr marL="457200" lvl="0" indent="-325755" algn="l" rtl="0">
              <a:spcBef>
                <a:spcPts val="1200"/>
              </a:spcBef>
              <a:spcAft>
                <a:spcPts val="0"/>
              </a:spcAft>
              <a:buClr>
                <a:srgbClr val="FFFFFF"/>
              </a:buClr>
              <a:buSzPct val="100000"/>
              <a:buAutoNum type="arabicPeriod"/>
            </a:pPr>
            <a:r>
              <a:rPr lang="pl" dirty="0">
                <a:solidFill>
                  <a:srgbClr val="FFFFFF"/>
                </a:solidFill>
                <a:highlight>
                  <a:srgbClr val="9FC5E8"/>
                </a:highlight>
              </a:rPr>
              <a:t>Wygląd dworku wewnątrz</a:t>
            </a:r>
            <a:endParaRPr dirty="0">
              <a:solidFill>
                <a:srgbClr val="FFFFFF"/>
              </a:solidFill>
              <a:highlight>
                <a:srgbClr val="9FC5E8"/>
              </a:highlight>
            </a:endParaRPr>
          </a:p>
          <a:p>
            <a:pPr marL="457200" lvl="0" indent="0" algn="l" rtl="0">
              <a:spcBef>
                <a:spcPts val="1200"/>
              </a:spcBef>
              <a:spcAft>
                <a:spcPts val="0"/>
              </a:spcAft>
              <a:buNone/>
            </a:pPr>
            <a:r>
              <a:rPr lang="pl" dirty="0">
                <a:solidFill>
                  <a:srgbClr val="FFFFFF"/>
                </a:solidFill>
                <a:highlight>
                  <a:srgbClr val="9FC5E8"/>
                </a:highlight>
              </a:rPr>
              <a:t>-był zadbany i schludny</a:t>
            </a:r>
            <a:endParaRPr dirty="0">
              <a:solidFill>
                <a:srgbClr val="FFFFFF"/>
              </a:solidFill>
              <a:highlight>
                <a:srgbClr val="9FC5E8"/>
              </a:highlight>
            </a:endParaRPr>
          </a:p>
          <a:p>
            <a:pPr indent="0">
              <a:spcBef>
                <a:spcPts val="1200"/>
              </a:spcBef>
              <a:buNone/>
            </a:pPr>
            <a:r>
              <a:rPr lang="pl" dirty="0">
                <a:solidFill>
                  <a:srgbClr val="FFFFFF"/>
                </a:solidFill>
                <a:highlight>
                  <a:srgbClr val="9FC5E8"/>
                </a:highlight>
              </a:rPr>
              <a:t>-na ścianach powieszone były obrazy z bohaterami narodowymi, co świadczy o tradycjonalizmie</a:t>
            </a:r>
            <a:endParaRPr dirty="0">
              <a:solidFill>
                <a:srgbClr val="FFFFFF"/>
              </a:solidFill>
              <a:highlight>
                <a:srgbClr val="9FC5E8"/>
              </a:highlight>
            </a:endParaRPr>
          </a:p>
          <a:p>
            <a:pPr marL="457200" lvl="0" indent="0" algn="l" rtl="0">
              <a:spcBef>
                <a:spcPts val="1200"/>
              </a:spcBef>
              <a:spcAft>
                <a:spcPts val="0"/>
              </a:spcAft>
              <a:buNone/>
            </a:pPr>
            <a:r>
              <a:rPr lang="pl" dirty="0">
                <a:solidFill>
                  <a:srgbClr val="FFFFFF"/>
                </a:solidFill>
                <a:highlight>
                  <a:srgbClr val="9FC5E8"/>
                </a:highlight>
              </a:rPr>
              <a:t>- w pokoju znajdował się zegar z kukułką, który wygrywał Mazurka Dąbrowskiego, co świadczy o patriotyzmie mieszkańców.</a:t>
            </a:r>
            <a:endParaRPr dirty="0">
              <a:solidFill>
                <a:srgbClr val="FFFFFF"/>
              </a:solidFill>
              <a:highlight>
                <a:srgbClr val="9FC5E8"/>
              </a:highlight>
            </a:endParaRPr>
          </a:p>
          <a:p>
            <a:pPr marL="457200" lvl="0" indent="0" algn="l" rtl="0">
              <a:spcBef>
                <a:spcPts val="1200"/>
              </a:spcBef>
              <a:spcAft>
                <a:spcPts val="0"/>
              </a:spcAft>
              <a:buNone/>
            </a:pPr>
            <a:endParaRPr>
              <a:solidFill>
                <a:srgbClr val="FFFFFF"/>
              </a:solidFill>
              <a:highlight>
                <a:srgbClr val="9FC5E8"/>
              </a:highlight>
            </a:endParaRPr>
          </a:p>
          <a:p>
            <a:pPr marL="457200" lvl="0" indent="0" algn="l" rtl="0">
              <a:spcBef>
                <a:spcPts val="1200"/>
              </a:spcBef>
              <a:spcAft>
                <a:spcPts val="1200"/>
              </a:spcAft>
              <a:buNone/>
            </a:pPr>
            <a:endParaRPr>
              <a:solidFill>
                <a:srgbClr val="FFFFFF"/>
              </a:solidFill>
              <a:highlight>
                <a:srgbClr val="9FC5E8"/>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0" y="4771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pl" sz="3920" b="1">
                <a:solidFill>
                  <a:srgbClr val="FFFFFF"/>
                </a:solidFill>
                <a:latin typeface="Dancing Script"/>
                <a:ea typeface="Dancing Script"/>
                <a:cs typeface="Dancing Script"/>
                <a:sym typeface="Dancing Script"/>
              </a:rPr>
              <a:t>Świat przedstawiony w utworze</a:t>
            </a:r>
            <a:endParaRPr sz="3920" b="1">
              <a:solidFill>
                <a:srgbClr val="FFFFFF"/>
              </a:solidFill>
              <a:latin typeface="Dancing Script"/>
              <a:ea typeface="Dancing Script"/>
              <a:cs typeface="Dancing Script"/>
              <a:sym typeface="Dancing Script"/>
            </a:endParaRPr>
          </a:p>
        </p:txBody>
      </p:sp>
      <p:sp>
        <p:nvSpPr>
          <p:cNvPr id="85" name="Google Shape;85;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lnSpcReduction="10000"/>
          </a:bodyPr>
          <a:lstStyle/>
          <a:p>
            <a:pPr marL="0" lvl="0" indent="0" algn="l" rtl="0">
              <a:spcBef>
                <a:spcPts val="0"/>
              </a:spcBef>
              <a:spcAft>
                <a:spcPts val="0"/>
              </a:spcAft>
              <a:buNone/>
            </a:pPr>
            <a:r>
              <a:rPr lang="pl">
                <a:solidFill>
                  <a:srgbClr val="FFFFFF"/>
                </a:solidFill>
              </a:rPr>
              <a:t>Miejsce akcji: Soplicowo, Dobrzyn, dworek szlachecki, zamek</a:t>
            </a:r>
            <a:endParaRPr>
              <a:solidFill>
                <a:srgbClr val="FFFFFF"/>
              </a:solidFill>
            </a:endParaRPr>
          </a:p>
          <a:p>
            <a:pPr marL="0" lvl="0" indent="0" algn="l" rtl="0">
              <a:spcBef>
                <a:spcPts val="1200"/>
              </a:spcBef>
              <a:spcAft>
                <a:spcPts val="0"/>
              </a:spcAft>
              <a:buNone/>
            </a:pPr>
            <a:r>
              <a:rPr lang="pl">
                <a:solidFill>
                  <a:srgbClr val="FFFFFF"/>
                </a:solidFill>
              </a:rPr>
              <a:t>Czas akcji: 1811-1812, retrospekcja do końca XVIII w.</a:t>
            </a:r>
            <a:endParaRPr>
              <a:solidFill>
                <a:srgbClr val="FFFFFF"/>
              </a:solidFill>
            </a:endParaRPr>
          </a:p>
          <a:p>
            <a:pPr marL="0" lvl="0" indent="0" algn="l" rtl="0">
              <a:spcBef>
                <a:spcPts val="1200"/>
              </a:spcBef>
              <a:spcAft>
                <a:spcPts val="0"/>
              </a:spcAft>
              <a:buNone/>
            </a:pPr>
            <a:r>
              <a:rPr lang="pl">
                <a:solidFill>
                  <a:srgbClr val="FFFFFF"/>
                </a:solidFill>
              </a:rPr>
              <a:t>Tło historyczne: walki Legionów Dąbrowskiego, Kampania Napoleońska, walka z Moskalami, wcześniej Konstytucja 3 maja.</a:t>
            </a:r>
            <a:endParaRPr>
              <a:solidFill>
                <a:srgbClr val="FFFFFF"/>
              </a:solidFill>
            </a:endParaRPr>
          </a:p>
          <a:p>
            <a:pPr marL="0" lvl="0" indent="0" algn="l" rtl="0">
              <a:spcBef>
                <a:spcPts val="1200"/>
              </a:spcBef>
              <a:spcAft>
                <a:spcPts val="0"/>
              </a:spcAft>
              <a:buNone/>
            </a:pPr>
            <a:r>
              <a:rPr lang="pl">
                <a:solidFill>
                  <a:srgbClr val="FFFFFF"/>
                </a:solidFill>
              </a:rPr>
              <a:t>Wątki:</a:t>
            </a:r>
            <a:endParaRPr>
              <a:solidFill>
                <a:srgbClr val="FFFFFF"/>
              </a:solidFill>
            </a:endParaRPr>
          </a:p>
          <a:p>
            <a:pPr marL="0" lvl="0" indent="0" algn="l" rtl="0">
              <a:spcBef>
                <a:spcPts val="1200"/>
              </a:spcBef>
              <a:spcAft>
                <a:spcPts val="0"/>
              </a:spcAft>
              <a:buNone/>
            </a:pPr>
            <a:r>
              <a:rPr lang="pl">
                <a:solidFill>
                  <a:srgbClr val="FFFFFF"/>
                </a:solidFill>
              </a:rPr>
              <a:t>-dzieje miłosne Tadeusza i Zosi</a:t>
            </a:r>
            <a:endParaRPr>
              <a:solidFill>
                <a:srgbClr val="FFFFFF"/>
              </a:solidFill>
            </a:endParaRPr>
          </a:p>
          <a:p>
            <a:pPr marL="0" lvl="0" indent="0" algn="l" rtl="0">
              <a:spcBef>
                <a:spcPts val="1200"/>
              </a:spcBef>
              <a:spcAft>
                <a:spcPts val="0"/>
              </a:spcAft>
              <a:buNone/>
            </a:pPr>
            <a:r>
              <a:rPr lang="pl">
                <a:solidFill>
                  <a:srgbClr val="FFFFFF"/>
                </a:solidFill>
              </a:rPr>
              <a:t>-dzieje Jacka Soplicy</a:t>
            </a:r>
            <a:endParaRPr>
              <a:solidFill>
                <a:srgbClr val="FFFFFF"/>
              </a:solidFill>
            </a:endParaRPr>
          </a:p>
          <a:p>
            <a:pPr marL="0" lvl="0" indent="0" algn="l" rtl="0">
              <a:spcBef>
                <a:spcPts val="1200"/>
              </a:spcBef>
              <a:spcAft>
                <a:spcPts val="0"/>
              </a:spcAft>
              <a:buNone/>
            </a:pPr>
            <a:r>
              <a:rPr lang="pl">
                <a:solidFill>
                  <a:srgbClr val="FFFFFF"/>
                </a:solidFill>
              </a:rPr>
              <a:t>-spór Sopliców i Horeszków o zamek</a:t>
            </a:r>
            <a:endParaRPr>
              <a:solidFill>
                <a:srgbClr val="FFFFFF"/>
              </a:solidFill>
            </a:endParaRPr>
          </a:p>
          <a:p>
            <a:pPr marL="0" lvl="0" indent="0" algn="l" rtl="0">
              <a:spcBef>
                <a:spcPts val="1200"/>
              </a:spcBef>
              <a:spcAft>
                <a:spcPts val="0"/>
              </a:spcAft>
              <a:buNone/>
            </a:pPr>
            <a:r>
              <a:rPr lang="pl">
                <a:solidFill>
                  <a:srgbClr val="FFFFFF"/>
                </a:solidFill>
              </a:rPr>
              <a:t>- wątek narodowowyzwoleńczy</a:t>
            </a:r>
            <a:endParaRPr>
              <a:solidFill>
                <a:srgbClr val="FFFFFF"/>
              </a:solidFill>
            </a:endParaRPr>
          </a:p>
          <a:p>
            <a:pPr marL="0" lvl="0" indent="0" algn="l" rtl="0">
              <a:spcBef>
                <a:spcPts val="1200"/>
              </a:spcBef>
              <a:spcAft>
                <a:spcPts val="1200"/>
              </a:spcAft>
              <a:buNone/>
            </a:pPr>
            <a:endParaRPr>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90" name="Google Shape;90;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pl" sz="3720" b="1">
                <a:highlight>
                  <a:srgbClr val="6FA8DC"/>
                </a:highlight>
                <a:latin typeface="Dancing Script"/>
                <a:ea typeface="Dancing Script"/>
                <a:cs typeface="Dancing Script"/>
                <a:sym typeface="Dancing Script"/>
              </a:rPr>
              <a:t>Podział Sopliców i Horeszków</a:t>
            </a:r>
            <a:endParaRPr sz="3720" b="1">
              <a:highlight>
                <a:srgbClr val="6FA8DC"/>
              </a:highlight>
              <a:latin typeface="Dancing Script"/>
              <a:ea typeface="Dancing Script"/>
              <a:cs typeface="Dancing Script"/>
              <a:sym typeface="Dancing Script"/>
            </a:endParaRPr>
          </a:p>
        </p:txBody>
      </p:sp>
      <p:sp>
        <p:nvSpPr>
          <p:cNvPr id="91" name="Google Shape;91;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47500" lnSpcReduction="20000"/>
          </a:bodyPr>
          <a:lstStyle/>
          <a:p>
            <a:pPr marL="0" indent="0">
              <a:buNone/>
            </a:pPr>
            <a:r>
              <a:rPr lang="pl" sz="4550" dirty="0">
                <a:solidFill>
                  <a:srgbClr val="000000"/>
                </a:solidFill>
                <a:highlight>
                  <a:srgbClr val="B4A7D6"/>
                </a:highlight>
                <a:latin typeface="Lobster"/>
                <a:ea typeface="Lobster"/>
                <a:cs typeface="Lobster"/>
                <a:sym typeface="Lobster"/>
              </a:rPr>
              <a:t>Horeszkowie:   </a:t>
            </a:r>
            <a:r>
              <a:rPr lang="pl" sz="4550" dirty="0">
                <a:solidFill>
                  <a:srgbClr val="FFFFFF"/>
                </a:solidFill>
                <a:highlight>
                  <a:srgbClr val="B4A7D6"/>
                </a:highlight>
                <a:latin typeface="Lobster"/>
                <a:ea typeface="Lobster"/>
                <a:cs typeface="Lobster"/>
                <a:sym typeface="Lobster"/>
              </a:rPr>
              <a:t>                                                     </a:t>
            </a:r>
            <a:r>
              <a:rPr lang="pl" sz="4550" dirty="0">
                <a:solidFill>
                  <a:srgbClr val="000000"/>
                </a:solidFill>
                <a:highlight>
                  <a:srgbClr val="B4A7D6"/>
                </a:highlight>
                <a:latin typeface="Lobster"/>
                <a:ea typeface="Lobster"/>
                <a:cs typeface="Lobster"/>
                <a:sym typeface="Lobster"/>
              </a:rPr>
              <a:t>Soplicowie:</a:t>
            </a:r>
            <a:endParaRPr sz="4550" dirty="0">
              <a:solidFill>
                <a:srgbClr val="000000"/>
              </a:solidFill>
              <a:highlight>
                <a:srgbClr val="B4A7D6"/>
              </a:highlight>
              <a:latin typeface="Lobster"/>
              <a:ea typeface="Lobster"/>
              <a:cs typeface="Lobster"/>
              <a:sym typeface="Lobster"/>
            </a:endParaRPr>
          </a:p>
          <a:p>
            <a:pPr marL="0" indent="0">
              <a:spcBef>
                <a:spcPts val="1200"/>
              </a:spcBef>
              <a:buNone/>
            </a:pPr>
            <a:r>
              <a:rPr lang="pl" sz="2750" dirty="0">
                <a:solidFill>
                  <a:srgbClr val="000000"/>
                </a:solidFill>
                <a:highlight>
                  <a:srgbClr val="B4A7D6"/>
                </a:highlight>
              </a:rPr>
              <a:t>Stolnik          </a:t>
            </a:r>
            <a:r>
              <a:rPr lang="pl" sz="2750" dirty="0">
                <a:solidFill>
                  <a:srgbClr val="FFFFFF"/>
                </a:solidFill>
                <a:highlight>
                  <a:srgbClr val="B4A7D6"/>
                </a:highlight>
              </a:rPr>
              <a:t>                                                                                   </a:t>
            </a:r>
            <a:r>
              <a:rPr lang="pl" sz="2750" dirty="0">
                <a:solidFill>
                  <a:srgbClr val="000000"/>
                </a:solidFill>
                <a:highlight>
                  <a:srgbClr val="B4A7D6"/>
                </a:highlight>
              </a:rPr>
              <a:t>Tadeusz</a:t>
            </a:r>
            <a:endParaRPr sz="2750" dirty="0">
              <a:solidFill>
                <a:srgbClr val="000000"/>
              </a:solidFill>
              <a:highlight>
                <a:srgbClr val="B4A7D6"/>
              </a:highlight>
            </a:endParaRPr>
          </a:p>
          <a:p>
            <a:pPr marL="0" indent="0">
              <a:spcBef>
                <a:spcPts val="1200"/>
              </a:spcBef>
              <a:buNone/>
            </a:pPr>
            <a:r>
              <a:rPr lang="pl" sz="2750" dirty="0">
                <a:solidFill>
                  <a:srgbClr val="000000"/>
                </a:solidFill>
                <a:highlight>
                  <a:srgbClr val="B4A7D6"/>
                </a:highlight>
              </a:rPr>
              <a:t>Ewa Horeszkówna </a:t>
            </a:r>
            <a:r>
              <a:rPr lang="pl" sz="2750" dirty="0">
                <a:solidFill>
                  <a:srgbClr val="FFFFFF"/>
                </a:solidFill>
                <a:highlight>
                  <a:srgbClr val="B4A7D6"/>
                </a:highlight>
              </a:rPr>
              <a:t>      </a:t>
            </a:r>
            <a:r>
              <a:rPr lang="pl" sz="2750" dirty="0">
                <a:solidFill>
                  <a:srgbClr val="000000"/>
                </a:solidFill>
                <a:highlight>
                  <a:srgbClr val="B4A7D6"/>
                </a:highlight>
              </a:rPr>
              <a:t>                                                                   Sędzia</a:t>
            </a:r>
            <a:endParaRPr sz="2750" dirty="0">
              <a:solidFill>
                <a:srgbClr val="000000"/>
              </a:solidFill>
              <a:highlight>
                <a:srgbClr val="B4A7D6"/>
              </a:highlight>
            </a:endParaRPr>
          </a:p>
          <a:p>
            <a:pPr marL="0" indent="0">
              <a:spcBef>
                <a:spcPts val="1200"/>
              </a:spcBef>
              <a:buNone/>
            </a:pPr>
            <a:r>
              <a:rPr lang="pl" sz="2750" dirty="0">
                <a:solidFill>
                  <a:srgbClr val="000000"/>
                </a:solidFill>
                <a:highlight>
                  <a:srgbClr val="B4A7D6"/>
                </a:highlight>
              </a:rPr>
              <a:t>Zosia                                                                                               Jacek</a:t>
            </a:r>
            <a:endParaRPr sz="2750" dirty="0">
              <a:solidFill>
                <a:srgbClr val="000000"/>
              </a:solidFill>
              <a:highlight>
                <a:srgbClr val="B4A7D6"/>
              </a:highlight>
            </a:endParaRPr>
          </a:p>
          <a:p>
            <a:pPr marL="0" indent="0">
              <a:spcBef>
                <a:spcPts val="1200"/>
              </a:spcBef>
              <a:buNone/>
            </a:pPr>
            <a:r>
              <a:rPr lang="pl" sz="2750" dirty="0">
                <a:solidFill>
                  <a:srgbClr val="000000"/>
                </a:solidFill>
                <a:highlight>
                  <a:srgbClr val="B4A7D6"/>
                </a:highlight>
              </a:rPr>
              <a:t>Hrabia                                                                                              Przyjaciele:</a:t>
            </a:r>
            <a:endParaRPr lang="pl" sz="2787" dirty="0">
              <a:solidFill>
                <a:srgbClr val="000000"/>
              </a:solidFill>
              <a:highlight>
                <a:srgbClr val="B4A7D6"/>
              </a:highlight>
            </a:endParaRPr>
          </a:p>
          <a:p>
            <a:pPr marL="0" indent="0">
              <a:lnSpc>
                <a:spcPct val="114999"/>
              </a:lnSpc>
              <a:spcBef>
                <a:spcPts val="1200"/>
              </a:spcBef>
              <a:buNone/>
            </a:pPr>
            <a:r>
              <a:rPr lang="pl" sz="2750" dirty="0">
                <a:solidFill>
                  <a:srgbClr val="000000"/>
                </a:solidFill>
                <a:highlight>
                  <a:srgbClr val="B4A7D6"/>
                </a:highlight>
              </a:rPr>
              <a:t>                                                                                                         Rejent</a:t>
            </a:r>
            <a:endParaRPr sz="2750" dirty="0">
              <a:solidFill>
                <a:srgbClr val="000000"/>
              </a:solidFill>
              <a:highlight>
                <a:srgbClr val="B4A7D6"/>
              </a:highlight>
            </a:endParaRPr>
          </a:p>
          <a:p>
            <a:pPr marL="0" indent="0">
              <a:spcBef>
                <a:spcPts val="1200"/>
              </a:spcBef>
              <a:buNone/>
            </a:pPr>
            <a:r>
              <a:rPr lang="pl" sz="2750" dirty="0">
                <a:solidFill>
                  <a:srgbClr val="000000"/>
                </a:solidFill>
                <a:highlight>
                  <a:srgbClr val="B4A7D6"/>
                </a:highlight>
              </a:rPr>
              <a:t>Telimena                                                                                          Asesor</a:t>
            </a:r>
            <a:endParaRPr sz="2750" dirty="0">
              <a:solidFill>
                <a:srgbClr val="000000"/>
              </a:solidFill>
              <a:highlight>
                <a:srgbClr val="B4A7D6"/>
              </a:highlight>
            </a:endParaRPr>
          </a:p>
          <a:p>
            <a:pPr marL="0" indent="0">
              <a:spcBef>
                <a:spcPts val="1200"/>
              </a:spcBef>
              <a:buNone/>
            </a:pPr>
            <a:r>
              <a:rPr lang="pl" sz="2750" dirty="0">
                <a:solidFill>
                  <a:srgbClr val="000000"/>
                </a:solidFill>
                <a:highlight>
                  <a:srgbClr val="B4A7D6"/>
                </a:highlight>
              </a:rPr>
              <a:t>Przyjaciel:                                                                                      Podkomorzy</a:t>
            </a:r>
            <a:endParaRPr sz="2750" dirty="0">
              <a:solidFill>
                <a:srgbClr val="000000"/>
              </a:solidFill>
              <a:highlight>
                <a:srgbClr val="B4A7D6"/>
              </a:highlight>
            </a:endParaRPr>
          </a:p>
          <a:p>
            <a:pPr marL="0" indent="0">
              <a:spcBef>
                <a:spcPts val="1200"/>
              </a:spcBef>
              <a:buNone/>
            </a:pPr>
            <a:r>
              <a:rPr lang="pl" sz="2750" dirty="0">
                <a:solidFill>
                  <a:srgbClr val="000000"/>
                </a:solidFill>
                <a:highlight>
                  <a:srgbClr val="B4A7D6"/>
                </a:highlight>
              </a:rPr>
              <a:t>Gerwazy Rębajło         </a:t>
            </a:r>
            <a:r>
              <a:rPr lang="pl" sz="2750" dirty="0">
                <a:solidFill>
                  <a:srgbClr val="FFFFFF"/>
                </a:solidFill>
                <a:highlight>
                  <a:srgbClr val="B4A7D6"/>
                </a:highlight>
              </a:rPr>
              <a:t>                                                                </a:t>
            </a:r>
            <a:r>
              <a:rPr lang="pl" sz="2750" dirty="0">
                <a:solidFill>
                  <a:srgbClr val="000000"/>
                </a:solidFill>
                <a:highlight>
                  <a:srgbClr val="B4A7D6"/>
                </a:highlight>
              </a:rPr>
              <a:t>    Jankiel</a:t>
            </a:r>
            <a:endParaRPr sz="2750" dirty="0">
              <a:solidFill>
                <a:srgbClr val="000000"/>
              </a:solidFill>
              <a:highlight>
                <a:srgbClr val="B4A7D6"/>
              </a:highlight>
            </a:endParaRPr>
          </a:p>
          <a:p>
            <a:pPr marL="0" lvl="0" indent="0" algn="l" rtl="0">
              <a:spcBef>
                <a:spcPts val="1200"/>
              </a:spcBef>
              <a:spcAft>
                <a:spcPts val="1200"/>
              </a:spcAft>
              <a:buNone/>
            </a:pPr>
            <a:endParaRPr>
              <a:solidFill>
                <a:srgbClr val="FFFFFF"/>
              </a:solidFill>
              <a:highlight>
                <a:srgbClr val="B4A7D6"/>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pl" sz="3020" b="1">
                <a:solidFill>
                  <a:srgbClr val="FFFFFF"/>
                </a:solidFill>
                <a:latin typeface="Dancing Script"/>
                <a:ea typeface="Dancing Script"/>
                <a:cs typeface="Dancing Script"/>
                <a:sym typeface="Dancing Script"/>
              </a:rPr>
              <a:t>Jacek Soplica- dzieje</a:t>
            </a:r>
            <a:endParaRPr sz="3020" b="1">
              <a:solidFill>
                <a:srgbClr val="FFFFFF"/>
              </a:solidFill>
              <a:latin typeface="Dancing Script"/>
              <a:ea typeface="Dancing Script"/>
              <a:cs typeface="Dancing Script"/>
              <a:sym typeface="Dancing Script"/>
            </a:endParaRPr>
          </a:p>
        </p:txBody>
      </p:sp>
      <p:sp>
        <p:nvSpPr>
          <p:cNvPr id="97" name="Google Shape;97;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None/>
            </a:pPr>
            <a:r>
              <a:rPr lang="pl">
                <a:solidFill>
                  <a:srgbClr val="FFFFFF"/>
                </a:solidFill>
              </a:rPr>
              <a:t>1.Przyjaźń ze Stolnikiem</a:t>
            </a:r>
            <a:endParaRPr>
              <a:solidFill>
                <a:srgbClr val="FFFFFF"/>
              </a:solidFill>
            </a:endParaRPr>
          </a:p>
          <a:p>
            <a:pPr marL="0" lvl="0" indent="0" algn="l" rtl="0">
              <a:spcBef>
                <a:spcPts val="1200"/>
              </a:spcBef>
              <a:spcAft>
                <a:spcPts val="0"/>
              </a:spcAft>
              <a:buNone/>
            </a:pPr>
            <a:r>
              <a:rPr lang="pl">
                <a:solidFill>
                  <a:srgbClr val="FFFFFF"/>
                </a:solidFill>
              </a:rPr>
              <a:t>2.Miłość do Ewy Horeszkówny</a:t>
            </a:r>
            <a:endParaRPr>
              <a:solidFill>
                <a:srgbClr val="FFFFFF"/>
              </a:solidFill>
            </a:endParaRPr>
          </a:p>
          <a:p>
            <a:pPr marL="0" lvl="0" indent="0" algn="l" rtl="0">
              <a:spcBef>
                <a:spcPts val="1200"/>
              </a:spcBef>
              <a:spcAft>
                <a:spcPts val="0"/>
              </a:spcAft>
              <a:buNone/>
            </a:pPr>
            <a:r>
              <a:rPr lang="pl">
                <a:solidFill>
                  <a:srgbClr val="FFFFFF"/>
                </a:solidFill>
              </a:rPr>
              <a:t>3. Odmowa ręki córki i otrzymanie czarnej polewki</a:t>
            </a:r>
            <a:endParaRPr>
              <a:solidFill>
                <a:srgbClr val="FFFFFF"/>
              </a:solidFill>
            </a:endParaRPr>
          </a:p>
          <a:p>
            <a:pPr marL="0" lvl="0" indent="0" algn="l" rtl="0">
              <a:spcBef>
                <a:spcPts val="1200"/>
              </a:spcBef>
              <a:spcAft>
                <a:spcPts val="0"/>
              </a:spcAft>
              <a:buNone/>
            </a:pPr>
            <a:r>
              <a:rPr lang="pl">
                <a:solidFill>
                  <a:srgbClr val="FFFFFF"/>
                </a:solidFill>
              </a:rPr>
              <a:t>4.Najazd Moskali na zamek Stolnika</a:t>
            </a:r>
            <a:endParaRPr>
              <a:solidFill>
                <a:srgbClr val="FFFFFF"/>
              </a:solidFill>
            </a:endParaRPr>
          </a:p>
          <a:p>
            <a:pPr marL="0" lvl="0" indent="0" algn="l" rtl="0">
              <a:spcBef>
                <a:spcPts val="1200"/>
              </a:spcBef>
              <a:spcAft>
                <a:spcPts val="0"/>
              </a:spcAft>
              <a:buNone/>
            </a:pPr>
            <a:r>
              <a:rPr lang="pl">
                <a:solidFill>
                  <a:srgbClr val="FFFFFF"/>
                </a:solidFill>
              </a:rPr>
              <a:t>5. Zabójstwo Stolnika w afekcie</a:t>
            </a:r>
            <a:endParaRPr>
              <a:solidFill>
                <a:srgbClr val="FFFFFF"/>
              </a:solidFill>
            </a:endParaRPr>
          </a:p>
          <a:p>
            <a:pPr marL="0" lvl="0" indent="0" algn="l" rtl="0">
              <a:spcBef>
                <a:spcPts val="1200"/>
              </a:spcBef>
              <a:spcAft>
                <a:spcPts val="0"/>
              </a:spcAft>
              <a:buNone/>
            </a:pPr>
            <a:r>
              <a:rPr lang="pl">
                <a:solidFill>
                  <a:srgbClr val="FFFFFF"/>
                </a:solidFill>
              </a:rPr>
              <a:t>6.Chęć zemsty na Jacku</a:t>
            </a:r>
            <a:endParaRPr>
              <a:solidFill>
                <a:srgbClr val="FFFFFF"/>
              </a:solidFill>
            </a:endParaRPr>
          </a:p>
          <a:p>
            <a:pPr marL="0" lvl="0" indent="0" algn="l" rtl="0">
              <a:spcBef>
                <a:spcPts val="1200"/>
              </a:spcBef>
              <a:spcAft>
                <a:spcPts val="0"/>
              </a:spcAft>
              <a:buNone/>
            </a:pPr>
            <a:r>
              <a:rPr lang="pl">
                <a:solidFill>
                  <a:srgbClr val="FFFFFF"/>
                </a:solidFill>
              </a:rPr>
              <a:t>7.Wyemigrowanie Soplicy z kraju i wstąpienie do zakonu Bernardynów</a:t>
            </a:r>
            <a:endParaRPr>
              <a:solidFill>
                <a:srgbClr val="FFFFFF"/>
              </a:solidFill>
            </a:endParaRPr>
          </a:p>
          <a:p>
            <a:pPr marL="0" lvl="0" indent="0" algn="l" rtl="0">
              <a:spcBef>
                <a:spcPts val="1200"/>
              </a:spcBef>
              <a:spcAft>
                <a:spcPts val="0"/>
              </a:spcAft>
              <a:buNone/>
            </a:pPr>
            <a:r>
              <a:rPr lang="pl">
                <a:solidFill>
                  <a:srgbClr val="FFFFFF"/>
                </a:solidFill>
              </a:rPr>
              <a:t>8. Zmiana tożsamości</a:t>
            </a:r>
            <a:endParaRPr>
              <a:solidFill>
                <a:srgbClr val="FFFFFF"/>
              </a:solidFill>
            </a:endParaRPr>
          </a:p>
          <a:p>
            <a:pPr marL="0" lvl="0" indent="0" algn="l" rtl="0">
              <a:spcBef>
                <a:spcPts val="1200"/>
              </a:spcBef>
              <a:spcAft>
                <a:spcPts val="0"/>
              </a:spcAft>
              <a:buNone/>
            </a:pPr>
            <a:r>
              <a:rPr lang="pl">
                <a:solidFill>
                  <a:srgbClr val="FFFFFF"/>
                </a:solidFill>
              </a:rPr>
              <a:t>9.Udział w walce o wolność ojczyzny jako emisariusz</a:t>
            </a:r>
            <a:endParaRPr>
              <a:solidFill>
                <a:srgbClr val="FFFFFF"/>
              </a:solidFill>
            </a:endParaRPr>
          </a:p>
          <a:p>
            <a:pPr marL="0" lvl="0" indent="0" algn="l" rtl="0">
              <a:spcBef>
                <a:spcPts val="1200"/>
              </a:spcBef>
              <a:spcAft>
                <a:spcPts val="1200"/>
              </a:spcAft>
              <a:buNone/>
            </a:pPr>
            <a:r>
              <a:rPr lang="pl">
                <a:solidFill>
                  <a:srgbClr val="FFFFFF"/>
                </a:solidFill>
              </a:rPr>
              <a:t>10. Pobyt w więzieniu</a:t>
            </a:r>
            <a:endParaRPr>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1"/>
        <p:cNvGrpSpPr/>
        <p:nvPr/>
      </p:nvGrpSpPr>
      <p:grpSpPr>
        <a:xfrm>
          <a:off x="0" y="0"/>
          <a:ext cx="0" cy="0"/>
          <a:chOff x="0" y="0"/>
          <a:chExt cx="0" cy="0"/>
        </a:xfrm>
      </p:grpSpPr>
      <p:sp>
        <p:nvSpPr>
          <p:cNvPr id="102" name="Google Shape;102;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pl" sz="3020" b="1">
                <a:solidFill>
                  <a:srgbClr val="FFFFFF"/>
                </a:solidFill>
                <a:latin typeface="Dancing Script"/>
                <a:ea typeface="Dancing Script"/>
                <a:cs typeface="Dancing Script"/>
                <a:sym typeface="Dancing Script"/>
              </a:rPr>
              <a:t>Jacek Soplica- dzieje cd.</a:t>
            </a:r>
            <a:endParaRPr sz="3020" b="1">
              <a:solidFill>
                <a:srgbClr val="FFFFFF"/>
              </a:solidFill>
              <a:latin typeface="Dancing Script"/>
              <a:ea typeface="Dancing Script"/>
              <a:cs typeface="Dancing Script"/>
              <a:sym typeface="Dancing Script"/>
            </a:endParaRPr>
          </a:p>
        </p:txBody>
      </p:sp>
      <p:sp>
        <p:nvSpPr>
          <p:cNvPr id="103" name="Google Shape;103;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pl">
                <a:solidFill>
                  <a:srgbClr val="FFFFFF"/>
                </a:solidFill>
              </a:rPr>
              <a:t>11.Powrót do kraju</a:t>
            </a:r>
            <a:endParaRPr>
              <a:solidFill>
                <a:srgbClr val="FFFFFF"/>
              </a:solidFill>
            </a:endParaRPr>
          </a:p>
          <a:p>
            <a:pPr marL="0" lvl="0" indent="0" algn="l" rtl="0">
              <a:spcBef>
                <a:spcPts val="1200"/>
              </a:spcBef>
              <a:spcAft>
                <a:spcPts val="0"/>
              </a:spcAft>
              <a:buNone/>
            </a:pPr>
            <a:r>
              <a:rPr lang="pl">
                <a:solidFill>
                  <a:srgbClr val="FFFFFF"/>
                </a:solidFill>
              </a:rPr>
              <a:t>12.Przygotowania do powstania</a:t>
            </a:r>
            <a:endParaRPr>
              <a:solidFill>
                <a:srgbClr val="FFFFFF"/>
              </a:solidFill>
            </a:endParaRPr>
          </a:p>
          <a:p>
            <a:pPr marL="0" lvl="0" indent="0" algn="l" rtl="0">
              <a:spcBef>
                <a:spcPts val="1200"/>
              </a:spcBef>
              <a:spcAft>
                <a:spcPts val="0"/>
              </a:spcAft>
              <a:buNone/>
            </a:pPr>
            <a:r>
              <a:rPr lang="pl">
                <a:solidFill>
                  <a:srgbClr val="FFFFFF"/>
                </a:solidFill>
              </a:rPr>
              <a:t>13.Zorganizowanie walki przeciwko Rosjanom</a:t>
            </a:r>
            <a:endParaRPr>
              <a:solidFill>
                <a:srgbClr val="FFFFFF"/>
              </a:solidFill>
            </a:endParaRPr>
          </a:p>
          <a:p>
            <a:pPr marL="0" lvl="0" indent="0" algn="l" rtl="0">
              <a:spcBef>
                <a:spcPts val="1200"/>
              </a:spcBef>
              <a:spcAft>
                <a:spcPts val="0"/>
              </a:spcAft>
              <a:buNone/>
            </a:pPr>
            <a:r>
              <a:rPr lang="pl">
                <a:solidFill>
                  <a:srgbClr val="FFFFFF"/>
                </a:solidFill>
              </a:rPr>
              <a:t>14. Uratowanie Gerwazego</a:t>
            </a:r>
            <a:endParaRPr>
              <a:solidFill>
                <a:srgbClr val="FFFFFF"/>
              </a:solidFill>
            </a:endParaRPr>
          </a:p>
          <a:p>
            <a:pPr marL="0" lvl="0" indent="0" algn="l" rtl="0">
              <a:spcBef>
                <a:spcPts val="1200"/>
              </a:spcBef>
              <a:spcAft>
                <a:spcPts val="0"/>
              </a:spcAft>
              <a:buNone/>
            </a:pPr>
            <a:r>
              <a:rPr lang="pl">
                <a:solidFill>
                  <a:srgbClr val="FFFFFF"/>
                </a:solidFill>
              </a:rPr>
              <a:t>15.Odniesienie śmiertelnych ran podczas najazdu</a:t>
            </a:r>
            <a:endParaRPr>
              <a:solidFill>
                <a:srgbClr val="FFFFFF"/>
              </a:solidFill>
            </a:endParaRPr>
          </a:p>
          <a:p>
            <a:pPr marL="0" lvl="0" indent="0" algn="l" rtl="0">
              <a:spcBef>
                <a:spcPts val="1200"/>
              </a:spcBef>
              <a:spcAft>
                <a:spcPts val="0"/>
              </a:spcAft>
              <a:buNone/>
            </a:pPr>
            <a:r>
              <a:rPr lang="pl">
                <a:solidFill>
                  <a:srgbClr val="FFFFFF"/>
                </a:solidFill>
              </a:rPr>
              <a:t>16.Wyjawienie swej tożsamości</a:t>
            </a:r>
            <a:endParaRPr>
              <a:solidFill>
                <a:srgbClr val="FFFFFF"/>
              </a:solidFill>
            </a:endParaRPr>
          </a:p>
          <a:p>
            <a:pPr marL="0" lvl="0" indent="0" algn="l" rtl="0">
              <a:spcBef>
                <a:spcPts val="1200"/>
              </a:spcBef>
              <a:spcAft>
                <a:spcPts val="0"/>
              </a:spcAft>
              <a:buNone/>
            </a:pPr>
            <a:r>
              <a:rPr lang="pl">
                <a:solidFill>
                  <a:srgbClr val="FFFFFF"/>
                </a:solidFill>
              </a:rPr>
              <a:t>17.Udzielenie przebaczenia przez Gerwazego</a:t>
            </a:r>
            <a:endParaRPr>
              <a:solidFill>
                <a:srgbClr val="FFFFFF"/>
              </a:solidFill>
            </a:endParaRPr>
          </a:p>
          <a:p>
            <a:pPr marL="0" lvl="0" indent="0" algn="l" rtl="0">
              <a:spcBef>
                <a:spcPts val="1200"/>
              </a:spcBef>
              <a:spcAft>
                <a:spcPts val="0"/>
              </a:spcAft>
              <a:buNone/>
            </a:pPr>
            <a:r>
              <a:rPr lang="pl">
                <a:solidFill>
                  <a:srgbClr val="FFFFFF"/>
                </a:solidFill>
              </a:rPr>
              <a:t>18.Śmierć Jacka Soplicy</a:t>
            </a:r>
            <a:endParaRPr>
              <a:solidFill>
                <a:srgbClr val="FFFFFF"/>
              </a:solidFill>
            </a:endParaRPr>
          </a:p>
          <a:p>
            <a:pPr marL="0" lvl="0" indent="0" algn="l" rtl="0">
              <a:spcBef>
                <a:spcPts val="1200"/>
              </a:spcBef>
              <a:spcAft>
                <a:spcPts val="1200"/>
              </a:spcAft>
              <a:buNone/>
            </a:pPr>
            <a:r>
              <a:rPr lang="pl">
                <a:solidFill>
                  <a:srgbClr val="FFFFFF"/>
                </a:solidFill>
              </a:rPr>
              <a:t>19.Rehabilitacja społeczna</a:t>
            </a:r>
            <a:endParaRPr>
              <a:solidFill>
                <a:srgbClr val="FFFFFF"/>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Pokaz na ekranie (16:9)</PresentationFormat>
  <Slides>26</Slides>
  <Notes>26</Notes>
  <HiddenSlides>0</HiddenSlides>
  <ScaleCrop>false</ScaleCrop>
  <HeadingPairs>
    <vt:vector size="4" baseType="variant">
      <vt:variant>
        <vt:lpstr>Motyw</vt:lpstr>
      </vt:variant>
      <vt:variant>
        <vt:i4>1</vt:i4>
      </vt:variant>
      <vt:variant>
        <vt:lpstr>Tytuły slajdów</vt:lpstr>
      </vt:variant>
      <vt:variant>
        <vt:i4>26</vt:i4>
      </vt:variant>
    </vt:vector>
  </HeadingPairs>
  <TitlesOfParts>
    <vt:vector size="27" baseType="lpstr">
      <vt:lpstr>Simple Light</vt:lpstr>
      <vt:lpstr>,,Pan Tadeusz”</vt:lpstr>
      <vt:lpstr>Epopeja Narodowa</vt:lpstr>
      <vt:lpstr>,,Pan Tadeusz”</vt:lpstr>
      <vt:lpstr>Dworek w Soplicowie</vt:lpstr>
      <vt:lpstr>Dworek w Soplicowie</vt:lpstr>
      <vt:lpstr>Świat przedstawiony w utworze</vt:lpstr>
      <vt:lpstr>Podział Sopliców i Horeszków</vt:lpstr>
      <vt:lpstr>Jacek Soplica- dzieje</vt:lpstr>
      <vt:lpstr>Jacek Soplica- dzieje cd.</vt:lpstr>
      <vt:lpstr>Jacek Soplica</vt:lpstr>
      <vt:lpstr>Sędzia Soplica</vt:lpstr>
      <vt:lpstr>Tadeusz Soplica❤</vt:lpstr>
      <vt:lpstr>Zosia🌳</vt:lpstr>
      <vt:lpstr>Telimena</vt:lpstr>
      <vt:lpstr>Hrabia</vt:lpstr>
      <vt:lpstr>Historia sporu o zamek</vt:lpstr>
      <vt:lpstr>Koncert Jankiela</vt:lpstr>
      <vt:lpstr>Rodzaje szlachty</vt:lpstr>
      <vt:lpstr>Polska Szlachta- zalety</vt:lpstr>
      <vt:lpstr>Polska Szlachta- wady</vt:lpstr>
      <vt:lpstr>Bohaterowie historyczni w utworze</vt:lpstr>
      <vt:lpstr>Obyczaje i tradycje w utworze</vt:lpstr>
      <vt:lpstr>Kosmopolityzm w ,,Panu Tadeuszu”</vt:lpstr>
      <vt:lpstr>Motyw przyrody w ,,Panu Tadeuszu”</vt:lpstr>
      <vt:lpstr>Bibliografia</vt:lpstr>
      <vt:lpstr>Dziękuję za uwagę❤!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,,Pan Tadeusz”</dc:title>
  <cp:revision>18</cp:revision>
  <dcterms:modified xsi:type="dcterms:W3CDTF">2021-02-26T17:54:25Z</dcterms:modified>
</cp:coreProperties>
</file>