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302" r:id="rId2"/>
    <p:sldId id="345" r:id="rId3"/>
    <p:sldId id="367" r:id="rId4"/>
    <p:sldId id="368" r:id="rId5"/>
    <p:sldId id="346" r:id="rId6"/>
    <p:sldId id="348" r:id="rId7"/>
    <p:sldId id="387" r:id="rId8"/>
    <p:sldId id="386" r:id="rId9"/>
    <p:sldId id="370" r:id="rId10"/>
    <p:sldId id="351" r:id="rId11"/>
    <p:sldId id="352" r:id="rId12"/>
    <p:sldId id="391" r:id="rId13"/>
    <p:sldId id="390" r:id="rId14"/>
    <p:sldId id="389" r:id="rId15"/>
    <p:sldId id="395" r:id="rId16"/>
    <p:sldId id="392" r:id="rId17"/>
    <p:sldId id="396" r:id="rId18"/>
    <p:sldId id="353" r:id="rId19"/>
    <p:sldId id="354" r:id="rId20"/>
    <p:sldId id="397" r:id="rId21"/>
    <p:sldId id="355" r:id="rId22"/>
    <p:sldId id="398" r:id="rId23"/>
    <p:sldId id="356" r:id="rId24"/>
    <p:sldId id="399" r:id="rId25"/>
    <p:sldId id="400" r:id="rId26"/>
    <p:sldId id="357" r:id="rId27"/>
    <p:sldId id="361" r:id="rId28"/>
    <p:sldId id="378" r:id="rId29"/>
    <p:sldId id="379" r:id="rId30"/>
    <p:sldId id="385" r:id="rId31"/>
    <p:sldId id="358" r:id="rId32"/>
    <p:sldId id="384" r:id="rId33"/>
    <p:sldId id="30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BA3A"/>
    <a:srgbClr val="398F2D"/>
    <a:srgbClr val="00DE64"/>
    <a:srgbClr val="00B853"/>
    <a:srgbClr val="00FE73"/>
    <a:srgbClr val="385D8A"/>
    <a:srgbClr val="3A7DCE"/>
    <a:srgbClr val="8EB4E2"/>
    <a:srgbClr val="C7C7C7"/>
    <a:srgbClr val="2C6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34" autoAdjust="0"/>
    <p:restoredTop sz="94660"/>
  </p:normalViewPr>
  <p:slideViewPr>
    <p:cSldViewPr>
      <p:cViewPr varScale="1">
        <p:scale>
          <a:sx n="89" d="100"/>
          <a:sy n="89" d="100"/>
        </p:scale>
        <p:origin x="1584"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A62BD3-B73D-42EF-B487-1BE7D9D82002}" type="datetimeFigureOut">
              <a:rPr lang="en-US" smtClean="0"/>
              <a:t>5/6/2021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9EB5B0-3740-4A0C-9FB1-2622B7608F97}" type="slidenum">
              <a:rPr lang="en-US" smtClean="0"/>
              <a:t>‹#›</a:t>
            </a:fld>
            <a:endParaRPr lang="en-US"/>
          </a:p>
        </p:txBody>
      </p:sp>
    </p:spTree>
    <p:extLst>
      <p:ext uri="{BB962C8B-B14F-4D97-AF65-F5344CB8AC3E}">
        <p14:creationId xmlns:p14="http://schemas.microsoft.com/office/powerpoint/2010/main" val="116301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6B7A0F-5B99-4F35-9BDD-321CD3C098FF}" type="datetimeFigureOut">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6B7A0F-5B99-4F35-9BDD-321CD3C098FF}"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6B7A0F-5B99-4F35-9BDD-321CD3C098FF}" type="datetimeFigureOut">
              <a:rPr lang="en-US" smtClean="0"/>
              <a:t>5/6/2021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6B7A0F-5B99-4F35-9BDD-321CD3C098FF}" type="datetimeFigureOut">
              <a:rPr lang="en-US" smtClean="0"/>
              <a:t>5/6/2021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6B7A0F-5B99-4F35-9BDD-321CD3C098FF}" type="datetimeFigureOut">
              <a:rPr lang="en-US" smtClean="0"/>
              <a:t>5/6/2021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B7A0F-5B99-4F35-9BDD-321CD3C098FF}"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B7A0F-5B99-4F35-9BDD-321CD3C098FF}" type="datetimeFigureOut">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B3369-7666-44EB-AEA9-5FA9440DB40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B7A0F-5B99-4F35-9BDD-321CD3C098FF}" type="datetimeFigureOut">
              <a:rPr lang="en-US" smtClean="0"/>
              <a:t>5/6/2021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B3369-7666-44EB-AEA9-5FA9440DB40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19_1_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4" name="Rectangle 5"/>
          <p:cNvSpPr txBox="1">
            <a:spLocks noChangeArrowheads="1"/>
          </p:cNvSpPr>
          <p:nvPr/>
        </p:nvSpPr>
        <p:spPr>
          <a:xfrm>
            <a:off x="5420360" y="2488565"/>
            <a:ext cx="3411220" cy="2399665"/>
          </a:xfrm>
          <a:prstGeom prst="rect">
            <a:avLst/>
          </a:prstGeom>
          <a:extLst>
            <a:ext uri="{AF507438-7753-43E0-B8FC-AC1667EBCBE1}">
              <a14:hiddenEffects xmlns:a14="http://schemas.microsoft.com/office/drawing/2010/main">
                <a:effectLst>
                  <a:outerShdw dist="17961" dir="2700000" algn="ctr" rotWithShape="0">
                    <a:schemeClr val="bg1"/>
                  </a:outerShdw>
                </a:effectLst>
              </a14:hiddenEffects>
            </a:ext>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pl-PL" altLang="en-US" sz="3800" dirty="0" smtClean="0">
                <a:solidFill>
                  <a:schemeClr val="bg1"/>
                </a:solidFill>
              </a:rPr>
              <a:t>PRZYWRÓĆ NASZĄ ZIEMIĘ</a:t>
            </a:r>
            <a:endParaRPr lang="pl-PL" altLang="en-US" sz="3800" dirty="0">
              <a:solidFill>
                <a:schemeClr val="bg1"/>
              </a:solidFill>
            </a:endParaRPr>
          </a:p>
        </p:txBody>
      </p:sp>
      <p:sp>
        <p:nvSpPr>
          <p:cNvPr id="5" name="Rectangle 8"/>
          <p:cNvSpPr txBox="1">
            <a:spLocks noChangeArrowheads="1"/>
          </p:cNvSpPr>
          <p:nvPr/>
        </p:nvSpPr>
        <p:spPr>
          <a:xfrm>
            <a:off x="5478780" y="4267200"/>
            <a:ext cx="3268980" cy="564039"/>
          </a:xfrm>
          <a:prstGeom prst="rect">
            <a:avLst/>
          </a:prstGeom>
          <a:extLst>
            <a:ext uri="{AF507438-7753-43E0-B8FC-AC1667EBCBE1}">
              <a14:hiddenEffects xmlns:a14="http://schemas.microsoft.com/office/drawing/2010/main">
                <a:effectLst>
                  <a:outerShdw dist="17961" dir="2700000" algn="ctr" rotWithShape="0">
                    <a:schemeClr val="bg1"/>
                  </a:outerShdw>
                </a:effectLst>
              </a14:hiddenEffects>
            </a:ext>
          </a:ex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pl-PL" altLang="en-US" sz="2300" dirty="0" smtClean="0">
                <a:solidFill>
                  <a:schemeClr val="bg1"/>
                </a:solidFill>
              </a:rPr>
              <a:t>Paweł Musiał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81480" y="274955"/>
            <a:ext cx="7005320" cy="1143000"/>
          </a:xfrm>
        </p:spPr>
        <p:txBody>
          <a:bodyPr/>
          <a:lstStyle/>
          <a:p>
            <a:r>
              <a:rPr lang="pl-PL" altLang="en-US" b="1">
                <a:solidFill>
                  <a:schemeClr val="bg1"/>
                </a:solidFill>
                <a:latin typeface="Century" panose="02040604050505020304" charset="0"/>
                <a:cs typeface="Century" panose="02040604050505020304" charset="0"/>
              </a:rPr>
              <a:t>SEGREGUJMY ODPADY!</a:t>
            </a:r>
          </a:p>
        </p:txBody>
      </p:sp>
      <p:sp>
        <p:nvSpPr>
          <p:cNvPr id="3" name="Symbol zastępczy zawartości 2"/>
          <p:cNvSpPr>
            <a:spLocks noGrp="1"/>
          </p:cNvSpPr>
          <p:nvPr>
            <p:ph idx="1"/>
          </p:nvPr>
        </p:nvSpPr>
        <p:spPr/>
        <p:txBody>
          <a:bodyPr>
            <a:normAutofit/>
          </a:bodyPr>
          <a:lstStyle/>
          <a:p>
            <a:pPr marL="0" indent="0" algn="ctr" fontAlgn="auto">
              <a:lnSpc>
                <a:spcPct val="150000"/>
              </a:lnSpc>
              <a:spcBef>
                <a:spcPts val="0"/>
              </a:spcBef>
              <a:buNone/>
            </a:pPr>
            <a:r>
              <a:rPr lang="pl-PL" altLang="en-US"/>
              <a:t> </a:t>
            </a:r>
            <a:r>
              <a:rPr lang="pl-PL" altLang="en-US" sz="2220" b="1">
                <a:latin typeface="Century" panose="02040604050505020304" charset="0"/>
                <a:cs typeface="Century" panose="02040604050505020304" charset="0"/>
              </a:rPr>
              <a:t>DLACZEGO SEGREGOWANIE JEST TAKIE WAŻNE?</a:t>
            </a:r>
            <a:endParaRPr lang="pl-PL" altLang="en-US" sz="2220">
              <a:latin typeface="Century" panose="02040604050505020304" charset="0"/>
              <a:cs typeface="Century" panose="02040604050505020304" charset="0"/>
            </a:endParaRPr>
          </a:p>
          <a:p>
            <a:pPr marL="0" indent="0" fontAlgn="auto">
              <a:lnSpc>
                <a:spcPct val="150000"/>
              </a:lnSpc>
              <a:spcBef>
                <a:spcPts val="0"/>
              </a:spcBef>
              <a:buNone/>
            </a:pPr>
            <a:endParaRPr lang="pl-PL" altLang="en-US" sz="2220">
              <a:latin typeface="Century" panose="02040604050505020304" charset="0"/>
              <a:cs typeface="Century" panose="02040604050505020304" charset="0"/>
            </a:endParaRPr>
          </a:p>
          <a:p>
            <a:pPr marL="0" indent="0" algn="just" fontAlgn="auto">
              <a:lnSpc>
                <a:spcPct val="150000"/>
              </a:lnSpc>
              <a:spcBef>
                <a:spcPts val="0"/>
              </a:spcBef>
              <a:buNone/>
            </a:pPr>
            <a:r>
              <a:rPr lang="pl-PL" altLang="en-US" sz="2220">
                <a:latin typeface="Century" panose="02040604050505020304" charset="0"/>
                <a:cs typeface="Century" panose="02040604050505020304" charset="0"/>
              </a:rPr>
              <a:t>Segregowanie odpadów pozwala na późniejsze ich przetworzenie i wykorzystanie w produkcji, co tym samym zmniejszy zapotrzebowanie na surowce naturalne. Segregując śmieci zmniejszamy też ryzyko zanieczyszczeń.</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00200" y="480695"/>
            <a:ext cx="7332980" cy="772795"/>
          </a:xfrm>
        </p:spPr>
        <p:txBody>
          <a:bodyPr>
            <a:normAutofit fontScale="90000"/>
          </a:bodyPr>
          <a:lstStyle/>
          <a:p>
            <a:r>
              <a:rPr lang="pl-PL" altLang="en-US" sz="4000" b="1">
                <a:solidFill>
                  <a:schemeClr val="bg1"/>
                </a:solidFill>
                <a:latin typeface="Century" panose="02040604050505020304" charset="0"/>
                <a:cs typeface="Century" panose="02040604050505020304" charset="0"/>
              </a:rPr>
              <a:t>OSZCZĘDZAJMY WODĘ </a:t>
            </a:r>
            <a:br>
              <a:rPr lang="pl-PL" altLang="en-US" sz="4000" b="1">
                <a:solidFill>
                  <a:schemeClr val="bg1"/>
                </a:solidFill>
                <a:latin typeface="Century" panose="02040604050505020304" charset="0"/>
                <a:cs typeface="Century" panose="02040604050505020304" charset="0"/>
              </a:rPr>
            </a:br>
            <a:r>
              <a:rPr lang="pl-PL" altLang="en-US" sz="4000" b="1">
                <a:solidFill>
                  <a:schemeClr val="bg1"/>
                </a:solidFill>
                <a:latin typeface="Century" panose="02040604050505020304" charset="0"/>
                <a:cs typeface="Century" panose="02040604050505020304" charset="0"/>
              </a:rPr>
              <a:t>I PRĄD!</a:t>
            </a:r>
          </a:p>
        </p:txBody>
      </p:sp>
      <p:sp>
        <p:nvSpPr>
          <p:cNvPr id="3" name="Symbol zastępczy zawartości 2"/>
          <p:cNvSpPr>
            <a:spLocks noGrp="1"/>
          </p:cNvSpPr>
          <p:nvPr>
            <p:ph idx="1"/>
          </p:nvPr>
        </p:nvSpPr>
        <p:spPr/>
        <p:txBody>
          <a:bodyPr>
            <a:normAutofit lnSpcReduction="20000"/>
          </a:bodyPr>
          <a:lstStyle/>
          <a:p>
            <a:pPr marL="0" indent="0" fontAlgn="auto">
              <a:lnSpc>
                <a:spcPct val="150000"/>
              </a:lnSpc>
              <a:spcBef>
                <a:spcPts val="0"/>
              </a:spcBef>
              <a:buNone/>
            </a:pPr>
            <a:r>
              <a:rPr lang="pl-PL" altLang="en-US">
                <a:latin typeface="Century" panose="02040604050505020304" charset="0"/>
                <a:cs typeface="Century" panose="02040604050505020304" charset="0"/>
              </a:rPr>
              <a:t>Wpływ na środowisko mogą mieć nawet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z pozoru błahe czynności i przedsięwzięcia, jak zakręcanie wody podczas mycia zębów czy stosowanie energooszczędnych źródeł światła. Czasem naprawdę niewiele trzeba dla zdrowszej planety.</a:t>
            </a:r>
            <a:r>
              <a:rPr lang="pl-PL" altLang="en-US"/>
              <a:t> </a:t>
            </a:r>
          </a:p>
        </p:txBody>
      </p:sp>
      <p:pic>
        <p:nvPicPr>
          <p:cNvPr id="4" name="Obraz 3"/>
          <p:cNvPicPr>
            <a:picLocks noChangeAspect="1"/>
          </p:cNvPicPr>
          <p:nvPr/>
        </p:nvPicPr>
        <p:blipFill>
          <a:blip r:embed="rId2"/>
          <a:stretch>
            <a:fillRect/>
          </a:stretch>
        </p:blipFill>
        <p:spPr>
          <a:xfrm>
            <a:off x="5210175" y="4979035"/>
            <a:ext cx="3476625" cy="13646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386715"/>
            <a:ext cx="8229600" cy="927735"/>
          </a:xfrm>
        </p:spPr>
        <p:txBody>
          <a:bodyPr>
            <a:normAutofit fontScale="90000"/>
          </a:bodyPr>
          <a:lstStyle/>
          <a:p>
            <a:r>
              <a:rPr lang="pl-PL" altLang="en-US" b="1">
                <a:solidFill>
                  <a:schemeClr val="bg1"/>
                </a:solidFill>
                <a:latin typeface="Century" panose="02040604050505020304" charset="0"/>
                <a:cs typeface="Century" panose="02040604050505020304" charset="0"/>
                <a:sym typeface="+mn-ea"/>
              </a:rPr>
              <a:t/>
            </a:r>
            <a:br>
              <a:rPr lang="pl-PL" altLang="en-US"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OSZCZĘDZAJMY WODĘ </a:t>
            </a:r>
            <a:br>
              <a:rPr lang="pl-PL" altLang="en-US" sz="4000"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I PRĄD!</a:t>
            </a:r>
            <a:r>
              <a:rPr lang="pl-PL" altLang="en-US" b="1">
                <a:solidFill>
                  <a:schemeClr val="bg1"/>
                </a:solidFill>
                <a:latin typeface="Century" panose="02040604050505020304" charset="0"/>
                <a:cs typeface="Century" panose="02040604050505020304" charset="0"/>
              </a:rPr>
              <a:t/>
            </a:r>
            <a:br>
              <a:rPr lang="pl-PL" altLang="en-US" b="1">
                <a:solidFill>
                  <a:schemeClr val="bg1"/>
                </a:solidFill>
                <a:latin typeface="Century" panose="02040604050505020304" charset="0"/>
                <a:cs typeface="Century" panose="02040604050505020304" charset="0"/>
              </a:rPr>
            </a:br>
            <a:endParaRPr lang="pl-PL" altLang="en-US"/>
          </a:p>
        </p:txBody>
      </p:sp>
      <p:sp>
        <p:nvSpPr>
          <p:cNvPr id="3" name="Symbol zastępczy zawartości 2"/>
          <p:cNvSpPr>
            <a:spLocks noGrp="1"/>
          </p:cNvSpPr>
          <p:nvPr>
            <p:ph idx="1"/>
          </p:nvPr>
        </p:nvSpPr>
        <p:spPr/>
        <p:txBody>
          <a:bodyPr>
            <a:normAutofit fontScale="60000"/>
          </a:bodyPr>
          <a:lstStyle/>
          <a:p>
            <a:pPr marL="0" indent="0" algn="ctr" fontAlgn="auto">
              <a:lnSpc>
                <a:spcPct val="150000"/>
              </a:lnSpc>
              <a:spcBef>
                <a:spcPts val="0"/>
              </a:spcBef>
              <a:buNone/>
            </a:pPr>
            <a:r>
              <a:rPr lang="pl-PL" altLang="en-US" b="1">
                <a:latin typeface="Century" panose="02040604050505020304" charset="0"/>
                <a:cs typeface="Century" panose="02040604050505020304" charset="0"/>
              </a:rPr>
              <a:t>DLACZEGO ZMNIEJSZENIE ZUŻYCIA ENERGII ELEKTRYCZNEJ JEST WAŻNE DLA ŚRODOWISKA?</a:t>
            </a:r>
          </a:p>
          <a:p>
            <a:pPr marL="0" indent="0" algn="just" fontAlgn="auto">
              <a:lnSpc>
                <a:spcPct val="150000"/>
              </a:lnSpc>
              <a:spcBef>
                <a:spcPts val="0"/>
              </a:spcBef>
              <a:buNone/>
            </a:pPr>
            <a:r>
              <a:rPr lang="pl-PL" altLang="en-US">
                <a:latin typeface="Century" panose="02040604050505020304" charset="0"/>
                <a:cs typeface="Century" panose="02040604050505020304" charset="0"/>
              </a:rPr>
              <a:t>Zmniejszenie zuzycia energii przyczynia się przede wszkim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do ochrony środowiska naturalnego poprzez zminiejszenie emisji dwutlenku węgala oraz innych substancji szkodliwych do atmosfery. Mniejsze zużycie energii to mniejsze wykorzystanie źródeł naturalnych, np. węgla, ropy lub gazu. Racjonalne zużycie energii sprzyja zachowaniu tych źródeł na dłużej.</a:t>
            </a:r>
          </a:p>
        </p:txBody>
      </p:sp>
      <p:pic>
        <p:nvPicPr>
          <p:cNvPr id="4" name="Obraz 3"/>
          <p:cNvPicPr>
            <a:picLocks noChangeAspect="1"/>
          </p:cNvPicPr>
          <p:nvPr/>
        </p:nvPicPr>
        <p:blipFill>
          <a:blip r:embed="rId2"/>
          <a:stretch>
            <a:fillRect/>
          </a:stretch>
        </p:blipFill>
        <p:spPr>
          <a:xfrm>
            <a:off x="6019800" y="4876800"/>
            <a:ext cx="2545715" cy="15811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5930" y="457200"/>
            <a:ext cx="8230870" cy="863600"/>
          </a:xfrm>
        </p:spPr>
        <p:txBody>
          <a:bodyPr>
            <a:normAutofit fontScale="90000"/>
          </a:bodyPr>
          <a:lstStyle/>
          <a:p>
            <a:r>
              <a:rPr lang="pl-PL" altLang="en-US" b="1">
                <a:solidFill>
                  <a:schemeClr val="bg1"/>
                </a:solidFill>
                <a:latin typeface="Century" panose="02040604050505020304" charset="0"/>
                <a:cs typeface="Century" panose="02040604050505020304" charset="0"/>
                <a:sym typeface="+mn-ea"/>
              </a:rPr>
              <a:t/>
            </a:r>
            <a:br>
              <a:rPr lang="pl-PL" altLang="en-US"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OSZCZĘDZAJMY WODĘ </a:t>
            </a:r>
            <a:br>
              <a:rPr lang="pl-PL" altLang="en-US" sz="4000"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I PRĄD!</a:t>
            </a:r>
            <a:r>
              <a:rPr lang="pl-PL" altLang="en-US" b="1">
                <a:solidFill>
                  <a:schemeClr val="bg1"/>
                </a:solidFill>
                <a:latin typeface="Century" panose="02040604050505020304" charset="0"/>
                <a:cs typeface="Century" panose="02040604050505020304" charset="0"/>
              </a:rPr>
              <a:t/>
            </a:r>
            <a:br>
              <a:rPr lang="pl-PL" altLang="en-US" b="1">
                <a:solidFill>
                  <a:schemeClr val="bg1"/>
                </a:solidFill>
                <a:latin typeface="Century" panose="02040604050505020304" charset="0"/>
                <a:cs typeface="Century" panose="02040604050505020304" charset="0"/>
              </a:rPr>
            </a:br>
            <a:endParaRPr lang="pl-PL" altLang="en-US"/>
          </a:p>
        </p:txBody>
      </p:sp>
      <p:sp>
        <p:nvSpPr>
          <p:cNvPr id="3" name="Symbol zastępczy zawartości 2"/>
          <p:cNvSpPr>
            <a:spLocks noGrp="1"/>
          </p:cNvSpPr>
          <p:nvPr>
            <p:ph idx="1"/>
          </p:nvPr>
        </p:nvSpPr>
        <p:spPr>
          <a:xfrm>
            <a:off x="215265" y="1440180"/>
            <a:ext cx="8809990" cy="5054600"/>
          </a:xfrm>
        </p:spPr>
        <p:txBody>
          <a:bodyPr>
            <a:normAutofit fontScale="25000"/>
          </a:bodyPr>
          <a:lstStyle/>
          <a:p>
            <a:pPr marL="0" indent="0" algn="ctr">
              <a:buNone/>
            </a:pPr>
            <a:r>
              <a:rPr lang="pl-PL" altLang="en-US" sz="4000" b="1">
                <a:latin typeface="Century" panose="02040604050505020304" charset="0"/>
                <a:cs typeface="Century" panose="02040604050505020304" charset="0"/>
              </a:rPr>
              <a:t>SPOSOBY OSZCZĘDZANIA ENERGII ELEKTRYCZNEJ:</a:t>
            </a:r>
          </a:p>
          <a:p>
            <a:endParaRPr lang="pl-PL" altLang="en-US" sz="4000">
              <a:latin typeface="Century" panose="02040604050505020304" charset="0"/>
              <a:cs typeface="Century" panose="02040604050505020304" charset="0"/>
            </a:endParaRPr>
          </a:p>
          <a:p>
            <a:pPr algn="just"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Wyłączajmy światła, które nie są nam w danej chwili potrzebne. </a:t>
            </a:r>
          </a:p>
          <a:p>
            <a:pPr algn="just"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Wymieńmy wszystkie żarówki w domu na energooszczędne. </a:t>
            </a:r>
          </a:p>
          <a:p>
            <a:pPr algn="just"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Do oświetlania zewnętrznych części budynku stosujmy światło z czujnikiem, które będzie automatycznie zapalać się za każdym razem, kiedy wykryje jakikolwiek ruch.</a:t>
            </a:r>
          </a:p>
          <a:p>
            <a:pPr algn="just"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Rozsądnie korzystajmy z urządzeń elektronicznych w domu. Najwięcej prądu w każdym domu pobiera lodówka, dlatego najlepiej jest zainwestować w energooszczędną (co najmniej do klasy A+), ponieważ oznacza to mniejsze zużycie prądu. Przy każdym otwieraniu lodówki starajmy się szybko wyciągać to, co jest nam potrzebne. </a:t>
            </a:r>
          </a:p>
          <a:p>
            <a:pPr algn="just"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Korzystając z termostatu, starajmy się ustawiać go na taką temperaturę, jaka aktualnie jest nam potrzebna. Nie ogrzewajmy domu zbyt mocno, żeby nie musieć co chwilę otwierać okien i wietrzyć każdego pomieszczenia.</a:t>
            </a:r>
          </a:p>
          <a:p>
            <a:pPr algn="just"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Wyłączajmy z gniazdka wszystkie sprzęty, które nie są nam potrzebne. Co ważne, nie dotyczy to wyłącznie telefonów, ładowarek i komputerów. Zasadę powinno się stosować również do takich urządzeń jak pralki czy telewizor, który po wyłączeniu pilotem przechodzi wyłącznie w stan czuwania i nadal pobiera znaczne ilości energii.</a:t>
            </a:r>
          </a:p>
          <a:p>
            <a:pPr algn="just"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Wymieńmy czajnik elektryczny na tradycyjny, dzięki czemu za każdym razem podczas gotowania wody będziemy oszczędzać prąd. Jeśli nie chcemy rezygnować z czajnika elektrycznego, to postarajmy się wlewać do czajnika tylko tyle wody, ile akurat jest nam potrzebne. Im więcej wody chcemy zagotować, tym większe będzie zużycie energii.</a:t>
            </a:r>
            <a:endParaRPr lang="pl-PL" altLang="en-US" sz="4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381000"/>
            <a:ext cx="8229600" cy="982345"/>
          </a:xfrm>
        </p:spPr>
        <p:txBody>
          <a:bodyPr>
            <a:normAutofit fontScale="90000"/>
          </a:bodyPr>
          <a:lstStyle/>
          <a:p>
            <a:r>
              <a:rPr lang="pl-PL" altLang="en-US" b="1">
                <a:solidFill>
                  <a:schemeClr val="bg1"/>
                </a:solidFill>
                <a:latin typeface="Century" panose="02040604050505020304" charset="0"/>
                <a:cs typeface="Century" panose="02040604050505020304" charset="0"/>
                <a:sym typeface="+mn-ea"/>
              </a:rPr>
              <a:t/>
            </a:r>
            <a:br>
              <a:rPr lang="pl-PL" altLang="en-US"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OSZCZĘDZAJMY WODĘ </a:t>
            </a:r>
            <a:br>
              <a:rPr lang="pl-PL" altLang="en-US" sz="4000"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I PRĄD!</a:t>
            </a:r>
            <a:r>
              <a:rPr lang="pl-PL" altLang="en-US" b="1">
                <a:solidFill>
                  <a:schemeClr val="bg1"/>
                </a:solidFill>
                <a:latin typeface="Century" panose="02040604050505020304" charset="0"/>
                <a:cs typeface="Century" panose="02040604050505020304" charset="0"/>
              </a:rPr>
              <a:t/>
            </a:r>
            <a:br>
              <a:rPr lang="pl-PL" altLang="en-US" b="1">
                <a:solidFill>
                  <a:schemeClr val="bg1"/>
                </a:solidFill>
                <a:latin typeface="Century" panose="02040604050505020304" charset="0"/>
                <a:cs typeface="Century" panose="02040604050505020304" charset="0"/>
              </a:rPr>
            </a:br>
            <a:endParaRPr lang="pl-PL" altLang="en-US"/>
          </a:p>
        </p:txBody>
      </p:sp>
      <p:sp>
        <p:nvSpPr>
          <p:cNvPr id="3" name="Symbol zastępczy zawartości 2"/>
          <p:cNvSpPr>
            <a:spLocks noGrp="1"/>
          </p:cNvSpPr>
          <p:nvPr>
            <p:ph idx="1"/>
          </p:nvPr>
        </p:nvSpPr>
        <p:spPr/>
        <p:txBody>
          <a:bodyPr>
            <a:normAutofit fontScale="40000"/>
          </a:bodyPr>
          <a:lstStyle/>
          <a:p>
            <a:pPr marL="0" indent="0" algn="ctr" fontAlgn="auto">
              <a:lnSpc>
                <a:spcPct val="150000"/>
              </a:lnSpc>
              <a:spcBef>
                <a:spcPts val="0"/>
              </a:spcBef>
              <a:buNone/>
            </a:pPr>
            <a:r>
              <a:rPr lang="pl-PL" altLang="en-US" b="1">
                <a:latin typeface="Century" panose="02040604050505020304" charset="0"/>
                <a:cs typeface="Century" panose="02040604050505020304" charset="0"/>
              </a:rPr>
              <a:t>DLACZEGO WODA JEST WAŻNA DLA ŚRODOWISKA, W TYM DLA CZŁOWIEKA?</a:t>
            </a:r>
          </a:p>
          <a:p>
            <a:pPr marL="0" indent="0" algn="ctr" fontAlgn="auto">
              <a:lnSpc>
                <a:spcPct val="150000"/>
              </a:lnSpc>
              <a:spcBef>
                <a:spcPts val="0"/>
              </a:spcBef>
              <a:buNone/>
            </a:pPr>
            <a:r>
              <a:rPr lang="pl-PL" altLang="en-US">
                <a:latin typeface="Century" panose="02040604050505020304" charset="0"/>
                <a:cs typeface="Century" panose="02040604050505020304" charset="0"/>
                <a:sym typeface="+mn-ea"/>
              </a:rPr>
              <a:t>Woda - znaczenie w życiu codziennym</a:t>
            </a:r>
          </a:p>
          <a:p>
            <a:pPr marL="0" indent="0" fontAlgn="auto">
              <a:lnSpc>
                <a:spcPct val="150000"/>
              </a:lnSpc>
              <a:spcBef>
                <a:spcPts val="0"/>
              </a:spcBef>
              <a:buNone/>
            </a:pPr>
            <a:r>
              <a:rPr lang="pl-PL" altLang="en-US">
                <a:latin typeface="Century" panose="02040604050505020304" charset="0"/>
                <a:cs typeface="Century" panose="02040604050505020304" charset="0"/>
                <a:sym typeface="+mn-ea"/>
              </a:rPr>
              <a:t>Woda jest dobrem, z którego korzystamy codziennie w różnych celach. Potrzebujemy wody do picia, prania, kąpieli, sprzątania domu, podlewania ogródka, mycia samochodu. Ogromne ilości wody są zużywane przez przemysł i rolnictwo.</a:t>
            </a:r>
            <a:r>
              <a:rPr lang="pl-PL" altLang="en-US">
                <a:latin typeface="Century" panose="02040604050505020304" charset="0"/>
                <a:cs typeface="Century" panose="02040604050505020304" charset="0"/>
              </a:rPr>
              <a:t>Dla większości z nas swobodny dostęp do wody pitnej jest czymś oczywistym. </a:t>
            </a:r>
          </a:p>
          <a:p>
            <a:pPr marL="0" indent="0" algn="ctr" fontAlgn="auto">
              <a:lnSpc>
                <a:spcPct val="150000"/>
              </a:lnSpc>
              <a:spcBef>
                <a:spcPts val="0"/>
              </a:spcBef>
              <a:buNone/>
            </a:pPr>
            <a:r>
              <a:rPr lang="pl-PL" altLang="en-US">
                <a:latin typeface="Century" panose="02040604050505020304" charset="0"/>
                <a:cs typeface="Century" panose="02040604050505020304" charset="0"/>
              </a:rPr>
              <a:t>Ile wody jest na świecie?</a:t>
            </a:r>
          </a:p>
          <a:p>
            <a:pPr marL="0" indent="0" fontAlgn="auto">
              <a:lnSpc>
                <a:spcPct val="150000"/>
              </a:lnSpc>
              <a:spcBef>
                <a:spcPts val="0"/>
              </a:spcBef>
              <a:buNone/>
            </a:pPr>
            <a:r>
              <a:rPr lang="pl-PL" altLang="en-US">
                <a:latin typeface="Century" panose="02040604050505020304" charset="0"/>
                <a:cs typeface="Century" panose="02040604050505020304" charset="0"/>
              </a:rPr>
              <a:t>Świadomość, że ten życiodajny płyn pokrywa 71% powierzchni globu powoduje, iż traktujemy go jako dobro nieograniczone i ogólnodostępne. Tymczasem jedynie 2,5% światowych zasobów wody to woda słodka, a mniej niż 0,01% to woda pitna. Według danych Światowej Organizacji Zdrowia (WHO) około 1,1 miliarda ludzi nie ma dostępu do wody spełniającej podstawowe normy czystości - oznacza to, że jedna szósta mieszkańców Ziemi cierpi z powodu pragnienia i chorób wywołanych spożywaniem zanieczyszczonej wody.</a:t>
            </a:r>
          </a:p>
          <a:p>
            <a:pPr marL="0" indent="0" fontAlgn="auto">
              <a:lnSpc>
                <a:spcPct val="150000"/>
              </a:lnSpc>
              <a:spcBef>
                <a:spcPts val="0"/>
              </a:spcBef>
              <a:buNone/>
            </a:pPr>
            <a:endParaRPr lang="pl-PL" altLang="en-US">
              <a:latin typeface="Century" panose="02040604050505020304" charset="0"/>
              <a:cs typeface="Century" panose="02040604050505020304" charset="0"/>
            </a:endParaRPr>
          </a:p>
        </p:txBody>
      </p:sp>
      <p:pic>
        <p:nvPicPr>
          <p:cNvPr id="4" name="Obraz 3"/>
          <p:cNvPicPr>
            <a:picLocks noChangeAspect="1"/>
          </p:cNvPicPr>
          <p:nvPr/>
        </p:nvPicPr>
        <p:blipFill>
          <a:blip r:embed="rId2"/>
          <a:stretch>
            <a:fillRect/>
          </a:stretch>
        </p:blipFill>
        <p:spPr>
          <a:xfrm>
            <a:off x="6248400" y="5334000"/>
            <a:ext cx="2255520" cy="1295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381000"/>
            <a:ext cx="8229600" cy="982345"/>
          </a:xfrm>
        </p:spPr>
        <p:txBody>
          <a:bodyPr>
            <a:normAutofit fontScale="90000"/>
          </a:bodyPr>
          <a:lstStyle/>
          <a:p>
            <a:r>
              <a:rPr lang="pl-PL" altLang="en-US" b="1">
                <a:solidFill>
                  <a:schemeClr val="bg1"/>
                </a:solidFill>
                <a:latin typeface="Century" panose="02040604050505020304" charset="0"/>
                <a:cs typeface="Century" panose="02040604050505020304" charset="0"/>
                <a:sym typeface="+mn-ea"/>
              </a:rPr>
              <a:t/>
            </a:r>
            <a:br>
              <a:rPr lang="pl-PL" altLang="en-US"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OSZCZĘDZAJMY WODĘ </a:t>
            </a:r>
            <a:br>
              <a:rPr lang="pl-PL" altLang="en-US" sz="4000"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I PRĄD!</a:t>
            </a:r>
            <a:r>
              <a:rPr lang="pl-PL" altLang="en-US" b="1">
                <a:solidFill>
                  <a:schemeClr val="bg1"/>
                </a:solidFill>
                <a:latin typeface="Century" panose="02040604050505020304" charset="0"/>
                <a:cs typeface="Century" panose="02040604050505020304" charset="0"/>
              </a:rPr>
              <a:t/>
            </a:r>
            <a:br>
              <a:rPr lang="pl-PL" altLang="en-US" b="1">
                <a:solidFill>
                  <a:schemeClr val="bg1"/>
                </a:solidFill>
                <a:latin typeface="Century" panose="02040604050505020304" charset="0"/>
                <a:cs typeface="Century" panose="02040604050505020304" charset="0"/>
              </a:rPr>
            </a:br>
            <a:endParaRPr lang="pl-PL" altLang="en-US"/>
          </a:p>
        </p:txBody>
      </p:sp>
      <p:sp>
        <p:nvSpPr>
          <p:cNvPr id="3" name="Symbol zastępczy zawartości 2"/>
          <p:cNvSpPr>
            <a:spLocks noGrp="1"/>
          </p:cNvSpPr>
          <p:nvPr>
            <p:ph idx="1"/>
          </p:nvPr>
        </p:nvSpPr>
        <p:spPr/>
        <p:txBody>
          <a:bodyPr>
            <a:normAutofit fontScale="40000"/>
          </a:bodyPr>
          <a:lstStyle/>
          <a:p>
            <a:pPr marL="0" indent="0" algn="ctr" fontAlgn="auto">
              <a:lnSpc>
                <a:spcPct val="150000"/>
              </a:lnSpc>
              <a:spcBef>
                <a:spcPts val="0"/>
              </a:spcBef>
              <a:buNone/>
            </a:pPr>
            <a:r>
              <a:rPr lang="pl-PL" altLang="en-US" b="1">
                <a:latin typeface="Century" panose="02040604050505020304" charset="0"/>
                <a:cs typeface="Century" panose="02040604050505020304" charset="0"/>
              </a:rPr>
              <a:t>DLACZEGO WODA JEST WAŻNA DLA ŚRODOWISKA?</a:t>
            </a:r>
          </a:p>
          <a:p>
            <a:pPr algn="just" fontAlgn="auto">
              <a:lnSpc>
                <a:spcPct val="150000"/>
              </a:lnSpc>
              <a:spcBef>
                <a:spcPts val="0"/>
              </a:spcBef>
              <a:buFont typeface="Wingdings" panose="05000000000000000000" charset="0"/>
              <a:buChar char="q"/>
            </a:pPr>
            <a:r>
              <a:rPr lang="pl-PL" altLang="en-US">
                <a:latin typeface="Century" panose="02040604050505020304" charset="0"/>
                <a:cs typeface="Century" panose="02040604050505020304" charset="0"/>
                <a:sym typeface="+mn-ea"/>
              </a:rPr>
              <a:t>Woda jest dla człowieka wygodnym odbiornikiem odpadów – stałych i płynnych. Kiedy</a:t>
            </a:r>
            <a:endParaRPr lang="pl-PL" altLang="en-US">
              <a:latin typeface="Century" panose="02040604050505020304" charset="0"/>
              <a:cs typeface="Century" panose="02040604050505020304" charset="0"/>
            </a:endParaRPr>
          </a:p>
          <a:p>
            <a:pPr marL="0" indent="0" algn="just" fontAlgn="auto">
              <a:lnSpc>
                <a:spcPct val="150000"/>
              </a:lnSpc>
              <a:spcBef>
                <a:spcPts val="0"/>
              </a:spcBef>
              <a:buNone/>
            </a:pPr>
            <a:r>
              <a:rPr lang="pl-PL" altLang="en-US">
                <a:latin typeface="Century" panose="02040604050505020304" charset="0"/>
                <a:cs typeface="Century" panose="02040604050505020304" charset="0"/>
                <a:sym typeface="+mn-ea"/>
              </a:rPr>
              <a:t>ludzi było znacznie mniej niż teraz, ścieki trafiające do rzeki rynsztokami ulegały rozcieńczeniu </a:t>
            </a:r>
            <a:br>
              <a:rPr lang="pl-PL" altLang="en-US">
                <a:latin typeface="Century" panose="02040604050505020304" charset="0"/>
                <a:cs typeface="Century" panose="02040604050505020304" charset="0"/>
                <a:sym typeface="+mn-ea"/>
              </a:rPr>
            </a:br>
            <a:r>
              <a:rPr lang="pl-PL" altLang="en-US">
                <a:latin typeface="Century" panose="02040604050505020304" charset="0"/>
                <a:cs typeface="Century" panose="02040604050505020304" charset="0"/>
                <a:sym typeface="+mn-ea"/>
              </a:rPr>
              <a:t>i samooczyszczeniu. Teraz to niemożliwe. Codziennie dokonuje się na świecie syntezy wielu nowych związków chemicznych, które trafiają do cyklu obiegu wody w przyrodzie i mogą niekorzystnie oddziaływać na biosferę, </a:t>
            </a:r>
            <a:endParaRPr lang="pl-PL" altLang="en-US">
              <a:latin typeface="Century" panose="02040604050505020304" charset="0"/>
              <a:cs typeface="Century" panose="02040604050505020304" charset="0"/>
            </a:endParaRPr>
          </a:p>
          <a:p>
            <a:pPr algn="just" fontAlgn="auto">
              <a:lnSpc>
                <a:spcPct val="150000"/>
              </a:lnSpc>
              <a:spcBef>
                <a:spcPts val="0"/>
              </a:spcBef>
              <a:buFont typeface="Wingdings" panose="05000000000000000000" charset="0"/>
              <a:buChar char="q"/>
            </a:pPr>
            <a:r>
              <a:rPr lang="pl-PL" altLang="en-US">
                <a:latin typeface="Century" panose="02040604050505020304" charset="0"/>
                <a:cs typeface="Century" panose="02040604050505020304" charset="0"/>
                <a:sym typeface="+mn-ea"/>
              </a:rPr>
              <a:t>Z uwagi na brak wody, według projekcji klimatycznych, w przyszłości należy się spodziewać</a:t>
            </a:r>
          </a:p>
          <a:p>
            <a:pPr marL="0" indent="0" algn="just" fontAlgn="auto">
              <a:lnSpc>
                <a:spcPct val="150000"/>
              </a:lnSpc>
              <a:spcBef>
                <a:spcPts val="0"/>
              </a:spcBef>
              <a:buFont typeface="Wingdings" panose="05000000000000000000" charset="0"/>
              <a:buNone/>
            </a:pPr>
            <a:r>
              <a:rPr lang="pl-PL" altLang="en-US">
                <a:latin typeface="Century" panose="02040604050505020304" charset="0"/>
                <a:cs typeface="Century" panose="02040604050505020304" charset="0"/>
                <a:sym typeface="+mn-ea"/>
              </a:rPr>
              <a:t>wydłużenia okresów suchych (bez opadów lub z opadami znacznie poniżej wartości średnich), a także wydłużenia okresów suchych i jednocześnie gorących, co z uwagi na spotęgowane parowanie jeszcze bardziej przyspieszy ograniczenia zasobu wody wodnego. Spodziewać się także możemy, że w przyszłości deficyty wodne występować będą na znacznie większych obszarach i będą bardziej intensywne.</a:t>
            </a:r>
            <a:endParaRPr lang="pl-PL" altLang="en-US">
              <a:latin typeface="Century" panose="02040604050505020304" charset="0"/>
              <a:cs typeface="Century" panose="02040604050505020304" charset="0"/>
            </a:endParaRPr>
          </a:p>
          <a:p>
            <a:pPr marL="0" indent="0" algn="ctr" fontAlgn="auto">
              <a:lnSpc>
                <a:spcPct val="150000"/>
              </a:lnSpc>
              <a:spcBef>
                <a:spcPts val="0"/>
              </a:spcBef>
              <a:buNone/>
            </a:pPr>
            <a:endParaRPr lang="pl-PL" altLang="en-US">
              <a:latin typeface="Century" panose="02040604050505020304" charset="0"/>
              <a:cs typeface="Century" panose="02040604050505020304" charset="0"/>
            </a:endParaRPr>
          </a:p>
        </p:txBody>
      </p:sp>
      <p:pic>
        <p:nvPicPr>
          <p:cNvPr id="4" name="Obraz 3"/>
          <p:cNvPicPr>
            <a:picLocks noChangeAspect="1"/>
          </p:cNvPicPr>
          <p:nvPr/>
        </p:nvPicPr>
        <p:blipFill>
          <a:blip r:embed="rId2"/>
          <a:stretch>
            <a:fillRect/>
          </a:stretch>
        </p:blipFill>
        <p:spPr>
          <a:xfrm>
            <a:off x="6172200" y="5105400"/>
            <a:ext cx="2501900" cy="140589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394335"/>
            <a:ext cx="8229600" cy="922020"/>
          </a:xfrm>
        </p:spPr>
        <p:txBody>
          <a:bodyPr>
            <a:normAutofit fontScale="90000"/>
          </a:bodyPr>
          <a:lstStyle/>
          <a:p>
            <a:r>
              <a:rPr lang="pl-PL" altLang="en-US" b="1">
                <a:solidFill>
                  <a:schemeClr val="bg1"/>
                </a:solidFill>
                <a:latin typeface="Century" panose="02040604050505020304" charset="0"/>
                <a:cs typeface="Century" panose="02040604050505020304" charset="0"/>
                <a:sym typeface="+mn-ea"/>
              </a:rPr>
              <a:t/>
            </a:r>
            <a:br>
              <a:rPr lang="pl-PL" altLang="en-US"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OSZCZĘDZAJMY WODĘ </a:t>
            </a:r>
            <a:br>
              <a:rPr lang="pl-PL" altLang="en-US" sz="4000"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I PRĄD!</a:t>
            </a:r>
            <a:r>
              <a:rPr lang="pl-PL" altLang="en-US" b="1">
                <a:solidFill>
                  <a:schemeClr val="bg1"/>
                </a:solidFill>
                <a:latin typeface="Century" panose="02040604050505020304" charset="0"/>
                <a:cs typeface="Century" panose="02040604050505020304" charset="0"/>
              </a:rPr>
              <a:t/>
            </a:r>
            <a:br>
              <a:rPr lang="pl-PL" altLang="en-US" b="1">
                <a:solidFill>
                  <a:schemeClr val="bg1"/>
                </a:solidFill>
                <a:latin typeface="Century" panose="02040604050505020304" charset="0"/>
                <a:cs typeface="Century" panose="02040604050505020304" charset="0"/>
              </a:rPr>
            </a:br>
            <a:endParaRPr lang="pl-PL" altLang="en-US"/>
          </a:p>
        </p:txBody>
      </p:sp>
      <p:sp>
        <p:nvSpPr>
          <p:cNvPr id="3" name="Symbol zastępczy zawartości 2"/>
          <p:cNvSpPr>
            <a:spLocks noGrp="1"/>
          </p:cNvSpPr>
          <p:nvPr>
            <p:ph idx="1"/>
          </p:nvPr>
        </p:nvSpPr>
        <p:spPr/>
        <p:txBody>
          <a:bodyPr>
            <a:normAutofit fontScale="30000"/>
          </a:bodyPr>
          <a:lstStyle/>
          <a:p>
            <a:pPr marL="0" indent="0" algn="ctr" fontAlgn="auto">
              <a:lnSpc>
                <a:spcPct val="150000"/>
              </a:lnSpc>
              <a:spcBef>
                <a:spcPts val="0"/>
              </a:spcBef>
              <a:buNone/>
            </a:pPr>
            <a:r>
              <a:rPr lang="pl-PL" altLang="en-US" sz="6000" b="1">
                <a:latin typeface="Century" panose="02040604050505020304" charset="0"/>
                <a:cs typeface="Century" panose="02040604050505020304" charset="0"/>
              </a:rPr>
              <a:t>SPOSOBY OSZCZĘDZANIA WODY:</a:t>
            </a:r>
          </a:p>
          <a:p>
            <a:pPr indent="0" algn="just" fontAlgn="auto">
              <a:lnSpc>
                <a:spcPct val="150000"/>
              </a:lnSpc>
              <a:spcBef>
                <a:spcPts val="0"/>
              </a:spcBef>
              <a:buFont typeface="Wingdings" panose="05000000000000000000" charset="0"/>
              <a:buChar char="Ø"/>
            </a:pPr>
            <a:r>
              <a:rPr lang="pl-PL" altLang="en-US" sz="4500">
                <a:latin typeface="Century" panose="02040604050505020304" charset="0"/>
                <a:cs typeface="Century" panose="02040604050505020304" charset="0"/>
              </a:rPr>
              <a:t> Aby oszczędzać bieżącą wodę, używajmy takich urządzeń jak zmywarki czy pralki tylko wtedy, wtedy gdy są napełnione. W inny przypadku niepotrzebnie zużywa się duże ilości wody. </a:t>
            </a:r>
          </a:p>
          <a:p>
            <a:pPr indent="0" algn="just" fontAlgn="auto">
              <a:lnSpc>
                <a:spcPct val="150000"/>
              </a:lnSpc>
              <a:spcBef>
                <a:spcPts val="0"/>
              </a:spcBef>
              <a:buFont typeface="Wingdings" panose="05000000000000000000" charset="0"/>
              <a:buChar char="Ø"/>
            </a:pPr>
            <a:r>
              <a:rPr lang="pl-PL" altLang="en-US" sz="4500">
                <a:latin typeface="Century" panose="02040604050505020304" charset="0"/>
                <a:cs typeface="Century" panose="02040604050505020304" charset="0"/>
              </a:rPr>
              <a:t> Unikajmy zmywania naczyń pod bieżącą wodą.</a:t>
            </a:r>
          </a:p>
          <a:p>
            <a:pPr indent="0" algn="just" fontAlgn="auto">
              <a:lnSpc>
                <a:spcPct val="150000"/>
              </a:lnSpc>
              <a:spcBef>
                <a:spcPts val="0"/>
              </a:spcBef>
              <a:buFont typeface="Wingdings" panose="05000000000000000000" charset="0"/>
              <a:buChar char="Ø"/>
            </a:pPr>
            <a:r>
              <a:rPr lang="pl-PL" altLang="en-US" sz="4500">
                <a:latin typeface="Century" panose="02040604050505020304" charset="0"/>
                <a:cs typeface="Century" panose="02040604050505020304" charset="0"/>
              </a:rPr>
              <a:t> Starajmy się podlewać kwiaty w ogrodzie wodą deszczową. Dla roślin domowych, </a:t>
            </a:r>
            <a:br>
              <a:rPr lang="pl-PL" altLang="en-US" sz="4500">
                <a:latin typeface="Century" panose="02040604050505020304" charset="0"/>
                <a:cs typeface="Century" panose="02040604050505020304" charset="0"/>
              </a:rPr>
            </a:br>
            <a:r>
              <a:rPr lang="pl-PL" altLang="en-US" sz="4500">
                <a:latin typeface="Century" panose="02040604050505020304" charset="0"/>
                <a:cs typeface="Century" panose="02040604050505020304" charset="0"/>
              </a:rPr>
              <a:t>jak i ogrodowych jest to nawet korzystniejsze.</a:t>
            </a:r>
          </a:p>
          <a:p>
            <a:pPr indent="0" algn="just" fontAlgn="auto">
              <a:lnSpc>
                <a:spcPct val="150000"/>
              </a:lnSpc>
              <a:spcBef>
                <a:spcPts val="0"/>
              </a:spcBef>
              <a:buFont typeface="Wingdings" panose="05000000000000000000" charset="0"/>
              <a:buChar char="Ø"/>
            </a:pPr>
            <a:r>
              <a:rPr lang="pl-PL" altLang="en-US" sz="4500">
                <a:latin typeface="Century" panose="02040604050505020304" charset="0"/>
                <a:cs typeface="Century" panose="02040604050505020304" charset="0"/>
              </a:rPr>
              <a:t> Wodę deszczową można także wykorzystać do umycia samochodu. Nie myjmy samochodu </a:t>
            </a:r>
            <a:br>
              <a:rPr lang="pl-PL" altLang="en-US" sz="4500">
                <a:latin typeface="Century" panose="02040604050505020304" charset="0"/>
                <a:cs typeface="Century" panose="02040604050505020304" charset="0"/>
              </a:rPr>
            </a:br>
            <a:r>
              <a:rPr lang="pl-PL" altLang="en-US" sz="4500">
                <a:latin typeface="Century" panose="02040604050505020304" charset="0"/>
                <a:cs typeface="Century" panose="02040604050505020304" charset="0"/>
              </a:rPr>
              <a:t>w RZECE!!! W ten sposób dochodziło do zanieczyszczenia całego ujęcia środkami czystości, które w przypadku samochodów zawierają szczególnie szkodliwe dla roślin, zwierząt oraz ludzi substancje.</a:t>
            </a:r>
          </a:p>
          <a:p>
            <a:pPr indent="0" algn="just" fontAlgn="auto">
              <a:lnSpc>
                <a:spcPct val="150000"/>
              </a:lnSpc>
              <a:spcBef>
                <a:spcPts val="0"/>
              </a:spcBef>
              <a:buFont typeface="Wingdings" panose="05000000000000000000" charset="0"/>
              <a:buChar char="Ø"/>
            </a:pPr>
            <a:r>
              <a:rPr lang="pl-PL" altLang="en-US" sz="4500">
                <a:latin typeface="Century" panose="02040604050505020304" charset="0"/>
                <a:cs typeface="Century" panose="02040604050505020304" charset="0"/>
                <a:sym typeface="+mn-ea"/>
              </a:rPr>
              <a:t> Jak najszybciej usuwajmy takie usterki, jak przeciekający kran lub cieknąca spłuczka toaletowa.</a:t>
            </a:r>
            <a:endParaRPr lang="pl-PL" altLang="en-US" sz="4500">
              <a:latin typeface="Century" panose="02040604050505020304" charset="0"/>
              <a:cs typeface="Century" panose="02040604050505020304" charset="0"/>
            </a:endParaRPr>
          </a:p>
          <a:p>
            <a:pPr>
              <a:buFont typeface="Wingdings" panose="05000000000000000000" charset="0"/>
              <a:buChar char="Ø"/>
            </a:pPr>
            <a:endParaRPr lang="pl-PL" altLang="en-US" sz="4500">
              <a:latin typeface="Century" panose="02040604050505020304" charset="0"/>
              <a:cs typeface="Century" panose="02040604050505020304" charset="0"/>
            </a:endParaRPr>
          </a:p>
        </p:txBody>
      </p:sp>
      <p:pic>
        <p:nvPicPr>
          <p:cNvPr id="4" name="Obraz 3"/>
          <p:cNvPicPr>
            <a:picLocks noChangeAspect="1"/>
          </p:cNvPicPr>
          <p:nvPr/>
        </p:nvPicPr>
        <p:blipFill>
          <a:blip r:embed="rId2"/>
          <a:stretch>
            <a:fillRect/>
          </a:stretch>
        </p:blipFill>
        <p:spPr>
          <a:xfrm>
            <a:off x="6477000" y="5334000"/>
            <a:ext cx="2095500" cy="13944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39240" y="396875"/>
            <a:ext cx="7147560" cy="913130"/>
          </a:xfrm>
        </p:spPr>
        <p:txBody>
          <a:bodyPr>
            <a:normAutofit fontScale="90000"/>
          </a:bodyPr>
          <a:lstStyle/>
          <a:p>
            <a:r>
              <a:rPr lang="pl-PL" altLang="en-US" sz="4000" b="1">
                <a:solidFill>
                  <a:schemeClr val="bg1"/>
                </a:solidFill>
                <a:latin typeface="Century" panose="02040604050505020304" charset="0"/>
                <a:cs typeface="Century" panose="02040604050505020304" charset="0"/>
              </a:rPr>
              <a:t>NAPRAWIAJMY, A NIE KUPUJMY! </a:t>
            </a:r>
            <a:endParaRPr lang="pl-PL" altLang="en-US" sz="4000">
              <a:latin typeface="Century" panose="02040604050505020304" charset="0"/>
              <a:cs typeface="Century" panose="02040604050505020304" charset="0"/>
            </a:endParaRPr>
          </a:p>
        </p:txBody>
      </p:sp>
      <p:sp>
        <p:nvSpPr>
          <p:cNvPr id="3" name="Symbol zastępczy zawartości 2"/>
          <p:cNvSpPr>
            <a:spLocks noGrp="1"/>
          </p:cNvSpPr>
          <p:nvPr>
            <p:ph idx="1"/>
          </p:nvPr>
        </p:nvSpPr>
        <p:spPr/>
        <p:txBody>
          <a:bodyPr>
            <a:normAutofit fontScale="60000"/>
          </a:bodyPr>
          <a:lstStyle/>
          <a:p>
            <a:pPr marL="0" indent="0" fontAlgn="auto">
              <a:lnSpc>
                <a:spcPct val="150000"/>
              </a:lnSpc>
              <a:spcBef>
                <a:spcPts val="0"/>
              </a:spcBef>
              <a:buNone/>
            </a:pPr>
            <a:r>
              <a:rPr lang="pl-PL" altLang="en-US" b="1">
                <a:latin typeface="Century" panose="02040604050505020304" charset="0"/>
                <a:cs typeface="Century" panose="02040604050505020304" charset="0"/>
              </a:rPr>
              <a:t>Naprawiaj uszkodzone sprzęty elektroniczne - NIE KUPUJ NOWYCH!</a:t>
            </a:r>
          </a:p>
          <a:p>
            <a:pPr marL="0" indent="0" fontAlgn="auto">
              <a:lnSpc>
                <a:spcPct val="150000"/>
              </a:lnSpc>
              <a:spcBef>
                <a:spcPts val="0"/>
              </a:spcBef>
              <a:buNone/>
            </a:pPr>
            <a:endParaRPr lang="pl-PL" altLang="en-US">
              <a:latin typeface="Century" panose="02040604050505020304" charset="0"/>
              <a:cs typeface="Century" panose="02040604050505020304" charset="0"/>
            </a:endParaRPr>
          </a:p>
          <a:p>
            <a:pPr marL="0" indent="0" fontAlgn="auto">
              <a:lnSpc>
                <a:spcPct val="150000"/>
              </a:lnSpc>
              <a:spcBef>
                <a:spcPts val="0"/>
              </a:spcBef>
              <a:buNone/>
            </a:pPr>
            <a:r>
              <a:rPr lang="pl-PL" altLang="en-US">
                <a:latin typeface="Century" panose="02040604050505020304" charset="0"/>
                <a:cs typeface="Century" panose="02040604050505020304" charset="0"/>
              </a:rPr>
              <a:t>W dobie dzisiejszego konsumpcjonizmu lekką ręką przychodzi nam rezygnowanie z uszkodzonego sprzętu i kupowanie zupełnie nowego. Tymczasem warto zastanowić się, czy niektórych usterek nie dałoby się wyeliminować. Zdarza się, że uszkodzenia takich sprzętów jak laptop czy telewizor są łatwe do usunięcia i nie ma potrzeby inwestowania w zupełnie nowe produkty. </a:t>
            </a:r>
          </a:p>
          <a:p>
            <a:pPr marL="0" indent="0" algn="ctr" fontAlgn="auto">
              <a:lnSpc>
                <a:spcPct val="150000"/>
              </a:lnSpc>
              <a:spcBef>
                <a:spcPts val="0"/>
              </a:spcBef>
              <a:buNone/>
            </a:pPr>
            <a:endParaRPr lang="pl-PL" altLang="en-US"/>
          </a:p>
        </p:txBody>
      </p:sp>
      <p:pic>
        <p:nvPicPr>
          <p:cNvPr id="4" name="Obraz 3"/>
          <p:cNvPicPr>
            <a:picLocks noChangeAspect="1"/>
          </p:cNvPicPr>
          <p:nvPr/>
        </p:nvPicPr>
        <p:blipFill>
          <a:blip r:embed="rId2"/>
          <a:stretch>
            <a:fillRect/>
          </a:stretch>
        </p:blipFill>
        <p:spPr>
          <a:xfrm>
            <a:off x="5867400" y="4953000"/>
            <a:ext cx="2931795" cy="136334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39240" y="396875"/>
            <a:ext cx="7147560" cy="913130"/>
          </a:xfrm>
        </p:spPr>
        <p:txBody>
          <a:bodyPr>
            <a:normAutofit fontScale="90000"/>
          </a:bodyPr>
          <a:lstStyle/>
          <a:p>
            <a:r>
              <a:rPr lang="pl-PL" altLang="en-US" sz="4000" b="1">
                <a:solidFill>
                  <a:schemeClr val="bg1"/>
                </a:solidFill>
                <a:latin typeface="Century" panose="02040604050505020304" charset="0"/>
                <a:cs typeface="Century" panose="02040604050505020304" charset="0"/>
              </a:rPr>
              <a:t>NAPRAWIAJMY, A NIE KUPUJMY !</a:t>
            </a:r>
            <a:endParaRPr lang="pl-PL" altLang="en-US" sz="4000">
              <a:latin typeface="Century" panose="02040604050505020304" charset="0"/>
              <a:cs typeface="Century" panose="02040604050505020304" charset="0"/>
            </a:endParaRPr>
          </a:p>
        </p:txBody>
      </p:sp>
      <p:sp>
        <p:nvSpPr>
          <p:cNvPr id="3" name="Symbol zastępczy zawartości 2"/>
          <p:cNvSpPr>
            <a:spLocks noGrp="1"/>
          </p:cNvSpPr>
          <p:nvPr>
            <p:ph idx="1"/>
          </p:nvPr>
        </p:nvSpPr>
        <p:spPr/>
        <p:txBody>
          <a:bodyPr>
            <a:normAutofit fontScale="25000"/>
          </a:bodyPr>
          <a:lstStyle/>
          <a:p>
            <a:pPr marL="0" indent="0" algn="ctr" fontAlgn="auto">
              <a:lnSpc>
                <a:spcPct val="150000"/>
              </a:lnSpc>
              <a:spcBef>
                <a:spcPts val="0"/>
              </a:spcBef>
              <a:buNone/>
            </a:pPr>
            <a:r>
              <a:rPr lang="pl-PL" altLang="en-US" sz="5600" b="1">
                <a:latin typeface="Century" panose="02040604050505020304" charset="0"/>
                <a:cs typeface="Century" panose="02040604050505020304" charset="0"/>
              </a:rPr>
              <a:t>DLACZEGO TO JEST WAŻNE DLA ŚRODOWISKA?</a:t>
            </a:r>
          </a:p>
          <a:p>
            <a:pPr marL="0" indent="0" algn="ctr" fontAlgn="auto">
              <a:lnSpc>
                <a:spcPct val="150000"/>
              </a:lnSpc>
              <a:spcBef>
                <a:spcPts val="0"/>
              </a:spcBef>
              <a:buNone/>
            </a:pPr>
            <a:endParaRPr lang="pl-PL" altLang="en-US" b="1">
              <a:latin typeface="Century" panose="02040604050505020304" charset="0"/>
              <a:cs typeface="Century" panose="02040604050505020304" charset="0"/>
            </a:endParaRPr>
          </a:p>
          <a:p>
            <a:pPr algn="just" fontAlgn="auto">
              <a:lnSpc>
                <a:spcPct val="150000"/>
              </a:lnSpc>
              <a:spcBef>
                <a:spcPts val="0"/>
              </a:spcBef>
              <a:buFont typeface="Wingdings" panose="05000000000000000000" charset="0"/>
              <a:buChar char="v"/>
            </a:pPr>
            <a:r>
              <a:rPr lang="pl-PL" altLang="en-US" sz="4800">
                <a:latin typeface="Century" panose="02040604050505020304" charset="0"/>
                <a:cs typeface="Century" panose="02040604050505020304" charset="0"/>
              </a:rPr>
              <a:t> Zużyte urządzenia działające na prąd lub zasilane bateriami to odpady, których nie można wyrzucać razem z innymi, ponieważ zanieczyszczają środowisko (są to elektrośmieci -  m.in.: komputery, monitory, odtwarzacze CD/DVD, pralki, lodówki, mikrofalówki, kondensatory, czujniki, wyświetlacze ciekłokrystaliczne, elektroniczne akumulatory i zasilacze, a nawet wiertarki, telefony komórkowe czy żarówki i świetlówki).</a:t>
            </a:r>
          </a:p>
          <a:p>
            <a:pPr marL="0" indent="0" algn="just" fontAlgn="auto">
              <a:lnSpc>
                <a:spcPct val="150000"/>
              </a:lnSpc>
              <a:spcBef>
                <a:spcPts val="0"/>
              </a:spcBef>
              <a:buFont typeface="Wingdings" panose="05000000000000000000" charset="0"/>
              <a:buNone/>
            </a:pPr>
            <a:endParaRPr lang="pl-PL" altLang="en-US" sz="4800">
              <a:latin typeface="Century" panose="02040604050505020304" charset="0"/>
              <a:cs typeface="Century" panose="02040604050505020304" charset="0"/>
            </a:endParaRPr>
          </a:p>
          <a:p>
            <a:pPr algn="just" fontAlgn="auto">
              <a:lnSpc>
                <a:spcPct val="150000"/>
              </a:lnSpc>
              <a:spcBef>
                <a:spcPts val="0"/>
              </a:spcBef>
              <a:buFont typeface="Wingdings" panose="05000000000000000000" charset="0"/>
              <a:buChar char="v"/>
            </a:pPr>
            <a:r>
              <a:rPr lang="pl-PL" altLang="en-US" sz="4800">
                <a:latin typeface="Century" panose="02040604050505020304" charset="0"/>
                <a:cs typeface="Century" panose="02040604050505020304" charset="0"/>
              </a:rPr>
              <a:t>Odpady elektryczne i elektroniczne wyrzucane są zazwyczaj do śmietnika. Często jednak bywają porzucane na łonie natury, tworząc dzikie wysypiska śmieci oraz bezpośrednio zanieczyszczając środowisko, stwarzając poważne zagrożenie dla naszego zdrowia. Szkodliwe substancje w postaci freonu w lodówkach czy rtęci </a:t>
            </a:r>
            <a:br>
              <a:rPr lang="pl-PL" altLang="en-US" sz="4800">
                <a:latin typeface="Century" panose="02040604050505020304" charset="0"/>
                <a:cs typeface="Century" panose="02040604050505020304" charset="0"/>
              </a:rPr>
            </a:br>
            <a:r>
              <a:rPr lang="pl-PL" altLang="en-US" sz="4800">
                <a:latin typeface="Century" panose="02040604050505020304" charset="0"/>
                <a:cs typeface="Century" panose="02040604050505020304" charset="0"/>
              </a:rPr>
              <a:t>w kineskopach i świetlówkach po kilku latach wydostają się na zewnątrz ze źle zagospodarowanych lub zdemontowanych zużytych urządzeń, następnie przenikają z deszczem do gleby i wód gruntowych. </a:t>
            </a:r>
          </a:p>
          <a:p>
            <a:pPr algn="just" fontAlgn="auto">
              <a:lnSpc>
                <a:spcPct val="150000"/>
              </a:lnSpc>
              <a:spcBef>
                <a:spcPts val="0"/>
              </a:spcBef>
              <a:buFont typeface="Wingdings" panose="05000000000000000000" charset="0"/>
              <a:buChar char="v"/>
            </a:pPr>
            <a:endParaRPr lang="pl-PL" altLang="en-US" sz="4800">
              <a:latin typeface="Century" panose="02040604050505020304" charset="0"/>
              <a:cs typeface="Century" panose="02040604050505020304" charset="0"/>
            </a:endParaRPr>
          </a:p>
          <a:p>
            <a:pPr algn="just" fontAlgn="auto">
              <a:lnSpc>
                <a:spcPct val="150000"/>
              </a:lnSpc>
              <a:spcBef>
                <a:spcPts val="0"/>
              </a:spcBef>
              <a:buFont typeface="Wingdings" panose="05000000000000000000" charset="0"/>
              <a:buChar char="v"/>
            </a:pPr>
            <a:r>
              <a:rPr lang="pl-PL" altLang="en-US" sz="4800">
                <a:latin typeface="Century" panose="02040604050505020304" charset="0"/>
                <a:cs typeface="Century" panose="02040604050505020304" charset="0"/>
              </a:rPr>
              <a:t>WAŻNE! Przeciętny komputer osobisty zawiera m.in. toksyczny ołów, który powoduje trwałe uszkodzenie centralnego i obwodowego układu nerwowego. Tony niezabezpieczonego sprzętu w postaci komputerów, zalegające na miejskich wysypiskach śmieci, a także na tych „dzikich” – to tykająca bomba ekologiczna.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44955" y="381635"/>
            <a:ext cx="7141845" cy="1000760"/>
          </a:xfrm>
        </p:spPr>
        <p:txBody>
          <a:bodyPr>
            <a:normAutofit fontScale="90000"/>
          </a:bodyPr>
          <a:lstStyle/>
          <a:p>
            <a:r>
              <a:rPr lang="pl-PL" altLang="en-US" sz="4000" b="1">
                <a:solidFill>
                  <a:schemeClr val="bg1"/>
                </a:solidFill>
                <a:latin typeface="Century" panose="02040604050505020304" charset="0"/>
                <a:cs typeface="Century" panose="02040604050505020304" charset="0"/>
              </a:rPr>
              <a:t>EKOLOGICZNE ŚRODKI TRANSPORTU</a:t>
            </a:r>
          </a:p>
        </p:txBody>
      </p:sp>
      <p:sp>
        <p:nvSpPr>
          <p:cNvPr id="3" name="Symbol zastępczy zawartości 2"/>
          <p:cNvSpPr>
            <a:spLocks noGrp="1"/>
          </p:cNvSpPr>
          <p:nvPr>
            <p:ph idx="1"/>
          </p:nvPr>
        </p:nvSpPr>
        <p:spPr/>
        <p:txBody>
          <a:bodyPr>
            <a:normAutofit fontScale="70000"/>
          </a:bodyPr>
          <a:lstStyle/>
          <a:p>
            <a:pPr marL="0" indent="0" algn="ctr" fontAlgn="auto">
              <a:lnSpc>
                <a:spcPct val="150000"/>
              </a:lnSpc>
              <a:spcBef>
                <a:spcPts val="0"/>
              </a:spcBef>
              <a:buNone/>
            </a:pPr>
            <a:r>
              <a:rPr lang="pl-PL" altLang="en-US" b="1">
                <a:latin typeface="Century" panose="02040604050505020304" charset="0"/>
                <a:cs typeface="Century" panose="02040604050505020304" charset="0"/>
              </a:rPr>
              <a:t>Korzystaj z ekologicznych środków transportu!</a:t>
            </a:r>
          </a:p>
          <a:p>
            <a:pPr marL="0" indent="0" algn="just" fontAlgn="auto">
              <a:lnSpc>
                <a:spcPct val="150000"/>
              </a:lnSpc>
              <a:spcBef>
                <a:spcPts val="0"/>
              </a:spcBef>
              <a:buNone/>
            </a:pPr>
            <a:r>
              <a:rPr lang="pl-PL" altLang="en-US">
                <a:latin typeface="Century" panose="02040604050505020304" charset="0"/>
                <a:cs typeface="Century" panose="02040604050505020304" charset="0"/>
              </a:rPr>
              <a:t>Dobrą zmianą nawyków - zarówno z ekologicznego punktu widzenia, jak i ze względów zdrowotnych - jest korzystanie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z ekologicznych środków transportu. Jazda rowerem do pracy zamiast samochodem czy autobusem to jeden z przykładów skutecznych działań ekologicznych. W ten sposób ograniczamy emisję spalin, a także oszczędzamy pieniądze.</a:t>
            </a:r>
          </a:p>
        </p:txBody>
      </p:sp>
      <p:pic>
        <p:nvPicPr>
          <p:cNvPr id="4" name="Obraz 3"/>
          <p:cNvPicPr>
            <a:picLocks noChangeAspect="1"/>
          </p:cNvPicPr>
          <p:nvPr/>
        </p:nvPicPr>
        <p:blipFill>
          <a:blip r:embed="rId2"/>
          <a:stretch>
            <a:fillRect/>
          </a:stretch>
        </p:blipFill>
        <p:spPr>
          <a:xfrm>
            <a:off x="6172200" y="5181600"/>
            <a:ext cx="2670810" cy="13944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91310" y="334010"/>
            <a:ext cx="7361555" cy="1005205"/>
          </a:xfrm>
        </p:spPr>
        <p:txBody>
          <a:bodyPr>
            <a:normAutofit fontScale="90000"/>
          </a:bodyPr>
          <a:lstStyle/>
          <a:p>
            <a:pPr algn="just"/>
            <a:r>
              <a:rPr lang="pl-PL" altLang="en-US" sz="3555" b="1">
                <a:solidFill>
                  <a:schemeClr val="bg1"/>
                </a:solidFill>
                <a:latin typeface="Century" panose="02040604050505020304" charset="0"/>
                <a:cs typeface="Century" panose="02040604050505020304" charset="0"/>
              </a:rPr>
              <a:t>PÓKI JESZCZE JEST NADZIEJA....</a:t>
            </a:r>
          </a:p>
        </p:txBody>
      </p:sp>
      <p:pic>
        <p:nvPicPr>
          <p:cNvPr id="4" name="1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655445"/>
            <a:ext cx="9144000" cy="4686935"/>
          </a:xfrm>
          <a:prstGeom prst="rect">
            <a:avLst/>
          </a:prstGeom>
          <a:gradFill>
            <a:gsLst>
              <a:gs pos="34000">
                <a:srgbClr val="9EE256">
                  <a:alpha val="75000"/>
                </a:srgbClr>
              </a:gs>
              <a:gs pos="100000">
                <a:srgbClr val="52762D"/>
              </a:gs>
            </a:gsLst>
            <a:lin ang="5400000" scaled="0"/>
          </a:gra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44955" y="381635"/>
            <a:ext cx="7141845" cy="1000760"/>
          </a:xfrm>
        </p:spPr>
        <p:txBody>
          <a:bodyPr>
            <a:normAutofit fontScale="90000"/>
          </a:bodyPr>
          <a:lstStyle/>
          <a:p>
            <a:r>
              <a:rPr lang="pl-PL" altLang="en-US" sz="4000" b="1">
                <a:solidFill>
                  <a:schemeClr val="bg1"/>
                </a:solidFill>
                <a:latin typeface="Century" panose="02040604050505020304" charset="0"/>
                <a:cs typeface="Century" panose="02040604050505020304" charset="0"/>
              </a:rPr>
              <a:t>EKOLOGICZNE ŚRODKI TRANSPORTU</a:t>
            </a:r>
          </a:p>
        </p:txBody>
      </p:sp>
      <p:sp>
        <p:nvSpPr>
          <p:cNvPr id="3" name="Symbol zastępczy zawartości 2"/>
          <p:cNvSpPr>
            <a:spLocks noGrp="1"/>
          </p:cNvSpPr>
          <p:nvPr>
            <p:ph idx="1"/>
          </p:nvPr>
        </p:nvSpPr>
        <p:spPr>
          <a:xfrm>
            <a:off x="174625" y="1600200"/>
            <a:ext cx="8713470" cy="4526280"/>
          </a:xfrm>
        </p:spPr>
        <p:txBody>
          <a:bodyPr>
            <a:normAutofit fontScale="25000"/>
          </a:bodyPr>
          <a:lstStyle/>
          <a:p>
            <a:pPr marL="0" indent="0" algn="ctr" fontAlgn="auto">
              <a:lnSpc>
                <a:spcPct val="150000"/>
              </a:lnSpc>
              <a:spcBef>
                <a:spcPts val="0"/>
              </a:spcBef>
              <a:buNone/>
            </a:pPr>
            <a:r>
              <a:rPr lang="pl-PL" altLang="en-US" sz="4800" b="1">
                <a:latin typeface="Century" panose="02040604050505020304" charset="0"/>
                <a:cs typeface="Century" panose="02040604050505020304" charset="0"/>
                <a:sym typeface="+mn-ea"/>
              </a:rPr>
              <a:t>DLACZEGO TO JEST WAŻNE DLA ŚRODOWISKA?</a:t>
            </a:r>
            <a:endParaRPr lang="pl-PL" altLang="en-US" sz="4800" b="1">
              <a:latin typeface="Century" panose="02040604050505020304" charset="0"/>
              <a:cs typeface="Century" panose="02040604050505020304" charset="0"/>
            </a:endParaRPr>
          </a:p>
          <a:p>
            <a:pPr marL="194945" indent="-158750" defTabSz="914400" fontAlgn="auto">
              <a:lnSpc>
                <a:spcPct val="150000"/>
              </a:lnSpc>
              <a:spcBef>
                <a:spcPts val="0"/>
              </a:spcBef>
              <a:buFont typeface="Wingdings" panose="05000000000000000000" charset="0"/>
              <a:buChar char="Ø"/>
              <a:tabLst>
                <a:tab pos="179070" algn="l"/>
              </a:tabLst>
            </a:pPr>
            <a:r>
              <a:rPr lang="pl-PL" altLang="en-US" sz="4800">
                <a:latin typeface="Century" panose="02040604050505020304" charset="0"/>
                <a:cs typeface="Century" panose="02040604050505020304" charset="0"/>
              </a:rPr>
              <a:t> Hałas jako zagrożenie nie tylko dla człowiek. Szlaki komunikacyjne pokrywając dosyć gęstą siecią całą powierzchnię kraju, niejednokrotnie przecinają tereny, gdzie przebywają zwierzęta, zaburzając ich warunki życia. Hałas powoduje zmianę zachowań ptaków i innych zwierząt (stany lękowe, zmiana siedlisk, zmniejszenie liczby składanych jaj, spadek mleczności krów). </a:t>
            </a:r>
          </a:p>
          <a:p>
            <a:pPr marL="194945" indent="-158750" defTabSz="914400" fontAlgn="auto">
              <a:lnSpc>
                <a:spcPct val="150000"/>
              </a:lnSpc>
              <a:spcBef>
                <a:spcPts val="0"/>
              </a:spcBef>
              <a:buFont typeface="Wingdings" panose="05000000000000000000" charset="0"/>
              <a:buChar char="Ø"/>
              <a:tabLst>
                <a:tab pos="179070" algn="l"/>
              </a:tabLst>
            </a:pPr>
            <a:r>
              <a:rPr lang="pl-PL" altLang="en-US" sz="4800">
                <a:latin typeface="Century" panose="02040604050505020304" charset="0"/>
                <a:cs typeface="Century" panose="02040604050505020304" charset="0"/>
              </a:rPr>
              <a:t>Spaliny samochodowe są dużo bardziej szkodliwe dla ludzi niż zanieczyszczenia pochodzące z przemysłu, jako że zanieczyszczenia motoryzacyjne rozprzestrzeniają się w dużych stężeniach na niskich wysokościach w bezpośrednim sąsiedztwie ludzi. Według dr. Tadeusza Kopty z Politechniki Krakowskiej, w krajach OECD (Organizacja Współpracy Gospodarczej i Rozwoju, skupiająca wysoko rozwinięte kraje) pojazdy samochodowe są największym źródłem skażenia środowiska, obciążając go ponad 15 tysiącami związków chemicznych. Środki transportu drogowego są odpowiedzialne za następujący procent ogólnej emisji szkodliwych substancji:</a:t>
            </a:r>
          </a:p>
          <a:p>
            <a:pPr marL="0" indent="0" fontAlgn="auto">
              <a:lnSpc>
                <a:spcPct val="150000"/>
              </a:lnSpc>
              <a:spcBef>
                <a:spcPts val="0"/>
              </a:spcBef>
              <a:buNone/>
            </a:pPr>
            <a:r>
              <a:rPr lang="pl-PL" altLang="en-US" sz="4800">
                <a:latin typeface="Century" panose="02040604050505020304" charset="0"/>
                <a:cs typeface="Century" panose="02040604050505020304" charset="0"/>
              </a:rPr>
              <a:t>- 63% tlenków azotu</a:t>
            </a:r>
          </a:p>
          <a:p>
            <a:pPr marL="0" indent="0" fontAlgn="auto">
              <a:lnSpc>
                <a:spcPct val="150000"/>
              </a:lnSpc>
              <a:spcBef>
                <a:spcPts val="0"/>
              </a:spcBef>
              <a:buNone/>
            </a:pPr>
            <a:r>
              <a:rPr lang="pl-PL" altLang="en-US" sz="4800">
                <a:latin typeface="Century" panose="02040604050505020304" charset="0"/>
                <a:cs typeface="Century" panose="02040604050505020304" charset="0"/>
              </a:rPr>
              <a:t>- 50% substancji chemicznych pochodzenia organicznego</a:t>
            </a:r>
          </a:p>
          <a:p>
            <a:pPr marL="0" indent="0" fontAlgn="auto">
              <a:lnSpc>
                <a:spcPct val="150000"/>
              </a:lnSpc>
              <a:spcBef>
                <a:spcPts val="0"/>
              </a:spcBef>
              <a:buNone/>
            </a:pPr>
            <a:r>
              <a:rPr lang="pl-PL" altLang="en-US" sz="4800">
                <a:latin typeface="Century" panose="02040604050505020304" charset="0"/>
                <a:cs typeface="Century" panose="02040604050505020304" charset="0"/>
              </a:rPr>
              <a:t>- 80% tlenku węgla</a:t>
            </a:r>
          </a:p>
          <a:p>
            <a:pPr marL="0" indent="0" fontAlgn="auto">
              <a:lnSpc>
                <a:spcPct val="150000"/>
              </a:lnSpc>
              <a:spcBef>
                <a:spcPts val="0"/>
              </a:spcBef>
              <a:buNone/>
            </a:pPr>
            <a:r>
              <a:rPr lang="pl-PL" altLang="en-US" sz="4800">
                <a:latin typeface="Century" panose="02040604050505020304" charset="0"/>
                <a:cs typeface="Century" panose="02040604050505020304" charset="0"/>
              </a:rPr>
              <a:t>- 10-25% pyłów zawieszonych w powietrzu</a:t>
            </a:r>
          </a:p>
          <a:p>
            <a:pPr marL="0" indent="0" fontAlgn="auto">
              <a:lnSpc>
                <a:spcPct val="150000"/>
              </a:lnSpc>
              <a:spcBef>
                <a:spcPts val="0"/>
              </a:spcBef>
              <a:buNone/>
            </a:pPr>
            <a:r>
              <a:rPr lang="pl-PL" altLang="en-US" sz="4800">
                <a:latin typeface="Century" panose="02040604050505020304" charset="0"/>
                <a:cs typeface="Century" panose="02040604050505020304" charset="0"/>
              </a:rPr>
              <a:t>- 6,5% dwutlenku siarki</a:t>
            </a:r>
          </a:p>
          <a:p>
            <a:pPr marL="0" indent="0" fontAlgn="auto">
              <a:lnSpc>
                <a:spcPct val="150000"/>
              </a:lnSpc>
              <a:spcBef>
                <a:spcPts val="0"/>
              </a:spcBef>
              <a:buNone/>
            </a:pPr>
            <a:endParaRPr lang="pl-PL" altLang="en-US" sz="4800">
              <a:latin typeface="Century" panose="02040604050505020304" charset="0"/>
              <a:cs typeface="Century" panose="020406040505050203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56690" y="406400"/>
            <a:ext cx="7230110" cy="874395"/>
          </a:xfrm>
        </p:spPr>
        <p:txBody>
          <a:bodyPr>
            <a:normAutofit fontScale="90000"/>
          </a:bodyPr>
          <a:lstStyle/>
          <a:p>
            <a:r>
              <a:rPr lang="pl-PL" altLang="en-US" sz="4000" b="1">
                <a:solidFill>
                  <a:schemeClr val="bg1"/>
                </a:solidFill>
                <a:latin typeface="Century" panose="02040604050505020304" charset="0"/>
                <a:cs typeface="Century" panose="02040604050505020304" charset="0"/>
              </a:rPr>
              <a:t>NIE PAL W PIECU ŚMIECIAMI!</a:t>
            </a:r>
          </a:p>
        </p:txBody>
      </p:sp>
      <p:sp>
        <p:nvSpPr>
          <p:cNvPr id="3" name="Symbol zastępczy zawartości 2"/>
          <p:cNvSpPr>
            <a:spLocks noGrp="1"/>
          </p:cNvSpPr>
          <p:nvPr>
            <p:ph idx="1"/>
          </p:nvPr>
        </p:nvSpPr>
        <p:spPr>
          <a:xfrm>
            <a:off x="457200" y="1477645"/>
            <a:ext cx="8229600" cy="4648835"/>
          </a:xfrm>
        </p:spPr>
        <p:txBody>
          <a:bodyPr>
            <a:noAutofit/>
          </a:bodyPr>
          <a:lstStyle/>
          <a:p>
            <a:pPr marL="0" indent="0" algn="just" fontAlgn="auto">
              <a:lnSpc>
                <a:spcPct val="150000"/>
              </a:lnSpc>
              <a:spcBef>
                <a:spcPts val="0"/>
              </a:spcBef>
              <a:buNone/>
            </a:pPr>
            <a:r>
              <a:rPr lang="pl-PL" altLang="en-US" sz="1500">
                <a:latin typeface="Century" panose="02040604050505020304" charset="0"/>
                <a:cs typeface="Century" panose="02040604050505020304" charset="0"/>
              </a:rPr>
              <a:t>Podczas okresu jesienno-zimowego w wielu miastach poziom zanieczyszczenia powietrza znacząco przekracza normy. Przez lata działo się tak m.in. z powodu spalania niektórych rodzajów paliw w piecu. Choć ustawy antysmogowe wymusiły zmianę naszych przyzwyczajeń, to nadal problemem jest np. spalanie śmieci. W niektórych piecach wciąż lądują różne nietypowe przedmioty, łącznie z kawałkami lakierowanych mebli, </a:t>
            </a:r>
            <a:br>
              <a:rPr lang="pl-PL" altLang="en-US" sz="1500">
                <a:latin typeface="Century" panose="02040604050505020304" charset="0"/>
                <a:cs typeface="Century" panose="02040604050505020304" charset="0"/>
              </a:rPr>
            </a:br>
            <a:r>
              <a:rPr lang="pl-PL" altLang="en-US" sz="1500">
                <a:latin typeface="Century" panose="02040604050505020304" charset="0"/>
                <a:cs typeface="Century" panose="02040604050505020304" charset="0"/>
              </a:rPr>
              <a:t>co przekłada się na wzrost zanieczyszczeń. </a:t>
            </a:r>
          </a:p>
          <a:p>
            <a:pPr marL="0" indent="0" algn="just" fontAlgn="auto">
              <a:lnSpc>
                <a:spcPct val="150000"/>
              </a:lnSpc>
              <a:spcBef>
                <a:spcPts val="0"/>
              </a:spcBef>
              <a:buNone/>
            </a:pPr>
            <a:r>
              <a:rPr lang="pl-PL" altLang="en-US" sz="1500">
                <a:latin typeface="Century" panose="02040604050505020304" charset="0"/>
                <a:cs typeface="Century" panose="02040604050505020304" charset="0"/>
              </a:rPr>
              <a:t>Zanieczyszczenie powietrza jest powodem śmierci prawie 50 000 Polaków w ciągu roku. Co więcej, ma ono ogromny wpływ na nasze zdrowie. Pyły zawieszone i benzo(a)piren mogą prowadzić do tak niebezpiecznych chorób jak rak płuc, zawał serca, udar mózgu, astma czy depresja. Jeśli zatem chcemy poprawić jakość powietrza, powinniśmy nauczyć się dobrych nawyków związanych z paleniem w piecu i stosować tylko dozwolone paliwa i materiały. </a:t>
            </a:r>
          </a:p>
        </p:txBody>
      </p:sp>
      <p:pic>
        <p:nvPicPr>
          <p:cNvPr id="4" name="Obraz 3"/>
          <p:cNvPicPr>
            <a:picLocks noChangeAspect="1"/>
          </p:cNvPicPr>
          <p:nvPr/>
        </p:nvPicPr>
        <p:blipFill>
          <a:blip r:embed="rId2"/>
          <a:stretch>
            <a:fillRect/>
          </a:stretch>
        </p:blipFill>
        <p:spPr>
          <a:xfrm>
            <a:off x="6324600" y="5334000"/>
            <a:ext cx="2265045" cy="14255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56690" y="406400"/>
            <a:ext cx="7230110" cy="874395"/>
          </a:xfrm>
        </p:spPr>
        <p:txBody>
          <a:bodyPr>
            <a:normAutofit fontScale="90000"/>
          </a:bodyPr>
          <a:lstStyle/>
          <a:p>
            <a:r>
              <a:rPr lang="pl-PL" altLang="en-US" sz="4000" b="1">
                <a:solidFill>
                  <a:schemeClr val="bg1"/>
                </a:solidFill>
                <a:latin typeface="Century" panose="02040604050505020304" charset="0"/>
                <a:cs typeface="Century" panose="02040604050505020304" charset="0"/>
              </a:rPr>
              <a:t>NIE PAL W PIECU ŚMIECIAMI!</a:t>
            </a:r>
          </a:p>
        </p:txBody>
      </p:sp>
      <p:sp>
        <p:nvSpPr>
          <p:cNvPr id="3" name="Symbol zastępczy zawartości 2"/>
          <p:cNvSpPr>
            <a:spLocks noGrp="1"/>
          </p:cNvSpPr>
          <p:nvPr>
            <p:ph idx="1"/>
          </p:nvPr>
        </p:nvSpPr>
        <p:spPr>
          <a:xfrm>
            <a:off x="193040" y="1477645"/>
            <a:ext cx="8822055" cy="5226050"/>
          </a:xfrm>
        </p:spPr>
        <p:txBody>
          <a:bodyPr>
            <a:noAutofit/>
          </a:bodyPr>
          <a:lstStyle/>
          <a:p>
            <a:pPr marL="0" indent="0" algn="ctr" fontAlgn="auto">
              <a:lnSpc>
                <a:spcPct val="150000"/>
              </a:lnSpc>
              <a:spcBef>
                <a:spcPts val="0"/>
              </a:spcBef>
              <a:buNone/>
            </a:pPr>
            <a:r>
              <a:rPr lang="pl-PL" altLang="en-US" sz="1500" b="1">
                <a:latin typeface="Century" panose="02040604050505020304" charset="0"/>
                <a:cs typeface="Century" panose="02040604050505020304" charset="0"/>
                <a:sym typeface="+mn-ea"/>
              </a:rPr>
              <a:t>DLACZEGO TO JEST WAŻNE DLA ŚRODOWISKA?</a:t>
            </a:r>
            <a:endParaRPr lang="pl-PL" altLang="en-US" sz="1500">
              <a:latin typeface="Century" panose="02040604050505020304" charset="0"/>
              <a:cs typeface="Century" panose="02040604050505020304" charset="0"/>
            </a:endParaRPr>
          </a:p>
          <a:p>
            <a:pPr marL="0" indent="0" algn="just" fontAlgn="auto">
              <a:lnSpc>
                <a:spcPct val="150000"/>
              </a:lnSpc>
              <a:spcBef>
                <a:spcPts val="0"/>
              </a:spcBef>
              <a:buNone/>
            </a:pPr>
            <a:r>
              <a:rPr lang="pl-PL" altLang="en-US" sz="1400">
                <a:latin typeface="Century" panose="02040604050505020304" charset="0"/>
                <a:cs typeface="Century" panose="02040604050505020304" charset="0"/>
              </a:rPr>
              <a:t>Paląc w piecach, np:</a:t>
            </a:r>
          </a:p>
          <a:p>
            <a:pPr algn="just" fontAlgn="auto">
              <a:lnSpc>
                <a:spcPct val="150000"/>
              </a:lnSpc>
              <a:spcBef>
                <a:spcPts val="0"/>
              </a:spcBef>
              <a:buFont typeface="Arial" panose="020B0604020202020204" pitchFamily="34" charset="0"/>
              <a:buChar char="•"/>
            </a:pPr>
            <a:r>
              <a:rPr lang="pl-PL" altLang="en-US" sz="1400">
                <a:latin typeface="Century" panose="02040604050505020304" charset="0"/>
                <a:cs typeface="Century" panose="02040604050505020304" charset="0"/>
              </a:rPr>
              <a:t>mułem węglowym i flotokoncentratem,</a:t>
            </a:r>
          </a:p>
          <a:p>
            <a:pPr algn="just" fontAlgn="auto">
              <a:lnSpc>
                <a:spcPct val="150000"/>
              </a:lnSpc>
              <a:spcBef>
                <a:spcPts val="0"/>
              </a:spcBef>
              <a:buFont typeface="Arial" panose="020B0604020202020204" pitchFamily="34" charset="0"/>
              <a:buChar char="•"/>
            </a:pPr>
            <a:r>
              <a:rPr lang="pl-PL" altLang="en-US" sz="1400">
                <a:latin typeface="Century" panose="02040604050505020304" charset="0"/>
                <a:cs typeface="Century" panose="02040604050505020304" charset="0"/>
              </a:rPr>
              <a:t>miałem z (dużą) zawartością ziarna do 3 mm,</a:t>
            </a:r>
          </a:p>
          <a:p>
            <a:pPr algn="just" fontAlgn="auto">
              <a:lnSpc>
                <a:spcPct val="150000"/>
              </a:lnSpc>
              <a:spcBef>
                <a:spcPts val="0"/>
              </a:spcBef>
              <a:buFont typeface="Arial" panose="020B0604020202020204" pitchFamily="34" charset="0"/>
              <a:buChar char="•"/>
            </a:pPr>
            <a:r>
              <a:rPr lang="pl-PL" altLang="en-US" sz="1400">
                <a:latin typeface="Century" panose="02040604050505020304" charset="0"/>
                <a:cs typeface="Century" panose="02040604050505020304" charset="0"/>
              </a:rPr>
              <a:t>węglem brunatnym,</a:t>
            </a:r>
          </a:p>
          <a:p>
            <a:pPr algn="just" fontAlgn="auto">
              <a:lnSpc>
                <a:spcPct val="150000"/>
              </a:lnSpc>
              <a:spcBef>
                <a:spcPts val="0"/>
              </a:spcBef>
              <a:buFont typeface="Arial" panose="020B0604020202020204" pitchFamily="34" charset="0"/>
              <a:buChar char="•"/>
            </a:pPr>
            <a:r>
              <a:rPr lang="pl-PL" altLang="en-US" sz="1400">
                <a:latin typeface="Century" panose="02040604050505020304" charset="0"/>
                <a:cs typeface="Century" panose="02040604050505020304" charset="0"/>
              </a:rPr>
              <a:t>wyrobami z przetworzonego drewna, </a:t>
            </a:r>
          </a:p>
          <a:p>
            <a:pPr algn="just" fontAlgn="auto">
              <a:lnSpc>
                <a:spcPct val="150000"/>
              </a:lnSpc>
              <a:spcBef>
                <a:spcPts val="0"/>
              </a:spcBef>
              <a:buFont typeface="Arial" panose="020B0604020202020204" pitchFamily="34" charset="0"/>
              <a:buChar char="•"/>
            </a:pPr>
            <a:r>
              <a:rPr lang="pl-PL" altLang="en-US" sz="1400">
                <a:latin typeface="Century" panose="02040604050505020304" charset="0"/>
                <a:cs typeface="Century" panose="02040604050505020304" charset="0"/>
              </a:rPr>
              <a:t>materiałami z tworzyw sztucznych </a:t>
            </a:r>
          </a:p>
          <a:p>
            <a:pPr marL="0" indent="0" algn="ctr" fontAlgn="auto">
              <a:lnSpc>
                <a:spcPct val="150000"/>
              </a:lnSpc>
              <a:spcBef>
                <a:spcPts val="0"/>
              </a:spcBef>
              <a:buFont typeface="Arial" panose="020B0604020202020204" pitchFamily="34" charset="0"/>
              <a:buNone/>
            </a:pPr>
            <a:r>
              <a:rPr lang="pl-PL" altLang="en-US" sz="1400">
                <a:latin typeface="Century" panose="02040604050505020304" charset="0"/>
                <a:cs typeface="Century" panose="02040604050505020304" charset="0"/>
              </a:rPr>
              <a:t>sprawiamy, że uwalniają one do atmosfery silnie toksyczne trucizny. </a:t>
            </a:r>
          </a:p>
          <a:p>
            <a:pPr marL="0" indent="0" algn="just" fontAlgn="auto">
              <a:lnSpc>
                <a:spcPct val="150000"/>
              </a:lnSpc>
              <a:spcBef>
                <a:spcPts val="0"/>
              </a:spcBef>
              <a:buFont typeface="Arial" panose="020B0604020202020204" pitchFamily="34" charset="0"/>
              <a:buNone/>
            </a:pPr>
            <a:r>
              <a:rPr lang="pl-PL" altLang="en-US" sz="1400">
                <a:latin typeface="Century" panose="02040604050505020304" charset="0"/>
                <a:cs typeface="Century" panose="02040604050505020304" charset="0"/>
              </a:rPr>
              <a:t>Dzieje się tak z dwóch przyczyn:</a:t>
            </a:r>
          </a:p>
          <a:p>
            <a:pPr marL="0" indent="0" algn="just" fontAlgn="auto">
              <a:lnSpc>
                <a:spcPct val="150000"/>
              </a:lnSpc>
              <a:spcBef>
                <a:spcPts val="0"/>
              </a:spcBef>
              <a:buNone/>
            </a:pPr>
            <a:r>
              <a:rPr lang="pl-PL" altLang="en-US" sz="1400">
                <a:latin typeface="Century" panose="02040604050505020304" charset="0"/>
                <a:cs typeface="Century" panose="02040604050505020304" charset="0"/>
              </a:rPr>
              <a:t>1. W stosunkowo niskich temperaturach, jakie osiąga domowy piec (500-600st.C), nie jest możliwy pełny rozkład substancji i powstają rakotwórcze półprodukty. Tak wygląda sytuacja np. ze styropianem.</a:t>
            </a:r>
          </a:p>
          <a:p>
            <a:pPr marL="0" indent="0" algn="just" fontAlgn="auto">
              <a:lnSpc>
                <a:spcPct val="150000"/>
              </a:lnSpc>
              <a:spcBef>
                <a:spcPts val="0"/>
              </a:spcBef>
              <a:buNone/>
            </a:pPr>
            <a:r>
              <a:rPr lang="pl-PL" altLang="en-US" sz="1400">
                <a:latin typeface="Century" panose="02040604050505020304" charset="0"/>
                <a:cs typeface="Century" panose="02040604050505020304" charset="0"/>
              </a:rPr>
              <a:t>2. Odpad zawiera w dużych ilościach substancje, które same w sobie są szkodliwe (np. metale ciężkie jak ołów, kadm, rtęć), lub które w trakcie spalania łączą się w toksyczne związki (chlor, siarka), albo też są obecne w paliwie i ulatują do atmosfery (np. formalina w lepiszczu płyt meblowych).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06220" y="400050"/>
            <a:ext cx="7180580" cy="963930"/>
          </a:xfrm>
        </p:spPr>
        <p:txBody>
          <a:bodyPr>
            <a:normAutofit fontScale="90000"/>
          </a:bodyPr>
          <a:lstStyle/>
          <a:p>
            <a:r>
              <a:rPr lang="pl-PL" altLang="en-US" sz="4000" b="1">
                <a:solidFill>
                  <a:schemeClr val="bg1"/>
                </a:solidFill>
                <a:latin typeface="Century" panose="02040604050505020304" charset="0"/>
                <a:cs typeface="Century" panose="02040604050505020304" charset="0"/>
              </a:rPr>
              <a:t>KUPUJMY PRZEDMIOTY UŻYWANE !</a:t>
            </a:r>
          </a:p>
        </p:txBody>
      </p:sp>
      <p:sp>
        <p:nvSpPr>
          <p:cNvPr id="3" name="Symbol zastępczy zawartości 2"/>
          <p:cNvSpPr>
            <a:spLocks noGrp="1"/>
          </p:cNvSpPr>
          <p:nvPr>
            <p:ph idx="1"/>
          </p:nvPr>
        </p:nvSpPr>
        <p:spPr/>
        <p:txBody>
          <a:bodyPr>
            <a:normAutofit fontScale="70000"/>
          </a:bodyPr>
          <a:lstStyle/>
          <a:p>
            <a:pPr marL="0" indent="0" algn="just" fontAlgn="auto">
              <a:lnSpc>
                <a:spcPct val="150000"/>
              </a:lnSpc>
              <a:spcBef>
                <a:spcPts val="0"/>
              </a:spcBef>
              <a:buNone/>
            </a:pPr>
            <a:r>
              <a:rPr lang="pl-PL" altLang="en-US">
                <a:latin typeface="Century" panose="02040604050505020304" charset="0"/>
                <a:cs typeface="Century" panose="02040604050505020304" charset="0"/>
              </a:rPr>
              <a:t>Różnego rodzaju przedmioty użytku codziennego - łącznie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z wysokiej jakości ubraniami - nie muszą być całkiem nowe, aby nam służyły przez lata. Kupowanie z drugiej ręki to zarówno oszczędność, jak i działanie ekologiczne. W ten sposób możemy nabywać np. meble, książki czy zabawki,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a więc przedmioty, których produkcja jest obciążeniem dla przyrody.</a:t>
            </a:r>
          </a:p>
        </p:txBody>
      </p:sp>
      <p:pic>
        <p:nvPicPr>
          <p:cNvPr id="4" name="Obraz 3"/>
          <p:cNvPicPr>
            <a:picLocks noChangeAspect="1"/>
          </p:cNvPicPr>
          <p:nvPr/>
        </p:nvPicPr>
        <p:blipFill>
          <a:blip r:embed="rId2"/>
          <a:stretch>
            <a:fillRect/>
          </a:stretch>
        </p:blipFill>
        <p:spPr>
          <a:xfrm>
            <a:off x="6400800" y="4800600"/>
            <a:ext cx="2057400" cy="142494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06220" y="400050"/>
            <a:ext cx="7180580" cy="963930"/>
          </a:xfrm>
        </p:spPr>
        <p:txBody>
          <a:bodyPr>
            <a:normAutofit fontScale="90000"/>
          </a:bodyPr>
          <a:lstStyle/>
          <a:p>
            <a:r>
              <a:rPr lang="pl-PL" altLang="en-US" sz="4000" b="1">
                <a:solidFill>
                  <a:schemeClr val="bg1"/>
                </a:solidFill>
                <a:latin typeface="Century" panose="02040604050505020304" charset="0"/>
                <a:cs typeface="Century" panose="02040604050505020304" charset="0"/>
              </a:rPr>
              <a:t>KUPUJMY PRZEDMIOTY UŻYWANE !</a:t>
            </a:r>
          </a:p>
        </p:txBody>
      </p:sp>
      <p:sp>
        <p:nvSpPr>
          <p:cNvPr id="3" name="Symbol zastępczy zawartości 2"/>
          <p:cNvSpPr>
            <a:spLocks noGrp="1"/>
          </p:cNvSpPr>
          <p:nvPr>
            <p:ph idx="1"/>
          </p:nvPr>
        </p:nvSpPr>
        <p:spPr/>
        <p:txBody>
          <a:bodyPr>
            <a:normAutofit fontScale="45000"/>
          </a:bodyPr>
          <a:lstStyle/>
          <a:p>
            <a:pPr marL="0" indent="0" algn="ctr" fontAlgn="auto">
              <a:lnSpc>
                <a:spcPct val="150000"/>
              </a:lnSpc>
              <a:spcBef>
                <a:spcPts val="0"/>
              </a:spcBef>
              <a:buNone/>
            </a:pPr>
            <a:r>
              <a:rPr lang="pl-PL" altLang="en-US" b="1">
                <a:latin typeface="Century" panose="02040604050505020304" charset="0"/>
                <a:cs typeface="Century" panose="02040604050505020304" charset="0"/>
                <a:sym typeface="+mn-ea"/>
              </a:rPr>
              <a:t>DLACZEGO TO JEST WAŻNE DLA ŚRODOWISKA?</a:t>
            </a:r>
            <a:endParaRPr lang="pl-PL" altLang="en-US">
              <a:latin typeface="Century" panose="02040604050505020304" charset="0"/>
              <a:cs typeface="Century" panose="02040604050505020304" charset="0"/>
            </a:endParaRPr>
          </a:p>
          <a:p>
            <a:pPr marL="0" indent="0" algn="just" fontAlgn="auto">
              <a:lnSpc>
                <a:spcPct val="150000"/>
              </a:lnSpc>
              <a:spcBef>
                <a:spcPts val="0"/>
              </a:spcBef>
              <a:buNone/>
            </a:pPr>
            <a:endParaRPr lang="pl-PL" altLang="en-US">
              <a:latin typeface="Century" panose="02040604050505020304" charset="0"/>
              <a:cs typeface="Century" panose="02040604050505020304" charset="0"/>
            </a:endParaRPr>
          </a:p>
          <a:p>
            <a:pPr algn="just" fontAlgn="auto">
              <a:lnSpc>
                <a:spcPct val="150000"/>
              </a:lnSpc>
              <a:spcBef>
                <a:spcPts val="0"/>
              </a:spcBef>
              <a:buFont typeface="Wingdings" panose="05000000000000000000" charset="0"/>
              <a:buChar char="Ø"/>
            </a:pPr>
            <a:r>
              <a:rPr lang="pl-PL" altLang="en-US">
                <a:latin typeface="Century" panose="02040604050505020304" charset="0"/>
                <a:cs typeface="Century" panose="02040604050505020304" charset="0"/>
              </a:rPr>
              <a:t>Ratujmy wodę - wyprodukowanie, np.  jednej pary dżinsów to aż 7 000 zmarnowanych litrów wody! Kupowanie używanej odzieży znacząco ogranicza produkcję ubrań „fast fashion” oraz przedłuża cykl życia danego elementu garderoby nawet o 10 lat!</a:t>
            </a:r>
          </a:p>
          <a:p>
            <a:pPr algn="just" fontAlgn="auto">
              <a:lnSpc>
                <a:spcPct val="150000"/>
              </a:lnSpc>
              <a:spcBef>
                <a:spcPts val="0"/>
              </a:spcBef>
              <a:buFont typeface="Wingdings" panose="05000000000000000000" charset="0"/>
              <a:buChar char="Ø"/>
            </a:pPr>
            <a:r>
              <a:rPr lang="pl-PL" altLang="en-US">
                <a:latin typeface="Century" panose="02040604050505020304" charset="0"/>
                <a:cs typeface="Century" panose="02040604050505020304" charset="0"/>
              </a:rPr>
              <a:t>Sto lat dla Ziemi - bawełna i nici do 5 miesięcy, skóra od 25 do 40 lat, poliester i lycra powyżej 100 lat. O co chodzi? To czas trwania ich biodegradacji. Dając nowe życie swoim ubraniom lub kupując te, które już nie są potrzebne poprzednim właścicielom, przyczyniasz się do zmniejszenia ilości odpadów tekstylnych.</a:t>
            </a:r>
          </a:p>
          <a:p>
            <a:pPr algn="just" fontAlgn="auto">
              <a:lnSpc>
                <a:spcPct val="150000"/>
              </a:lnSpc>
              <a:spcBef>
                <a:spcPts val="0"/>
              </a:spcBef>
              <a:buFont typeface="Wingdings" panose="05000000000000000000" charset="0"/>
              <a:buChar char="Ø"/>
            </a:pPr>
            <a:r>
              <a:rPr lang="pl-PL" altLang="en-US">
                <a:latin typeface="Century" panose="02040604050505020304" charset="0"/>
                <a:cs typeface="Century" panose="02040604050505020304" charset="0"/>
              </a:rPr>
              <a:t>Recykling i upcykling -kupowanie używanych ubrań lepiej wykorzystuje odpady tekstylne. Dlaczego? Przerabianie istniejących już ubrań, nadawanie im drugiego życia, odświeżanie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i odmładzanie – wszystkie te działania wspierają drugi obieg odzieży, a co za tym idzie nasze środowisko.</a:t>
            </a:r>
          </a:p>
          <a:p>
            <a:pPr marL="0" indent="0" algn="just" fontAlgn="auto">
              <a:lnSpc>
                <a:spcPct val="150000"/>
              </a:lnSpc>
              <a:spcBef>
                <a:spcPts val="0"/>
              </a:spcBef>
              <a:buNone/>
            </a:pPr>
            <a:endParaRPr lang="pl-PL" altLang="en-US">
              <a:latin typeface="Century" panose="02040604050505020304" charset="0"/>
              <a:cs typeface="Century" panose="02040604050505020304" charset="0"/>
            </a:endParaRPr>
          </a:p>
          <a:p>
            <a:pPr marL="0" indent="0" algn="just" fontAlgn="auto">
              <a:lnSpc>
                <a:spcPct val="150000"/>
              </a:lnSpc>
              <a:spcBef>
                <a:spcPts val="0"/>
              </a:spcBef>
              <a:buNone/>
            </a:pPr>
            <a:endParaRPr lang="pl-PL" altLang="en-US">
              <a:latin typeface="Century" panose="02040604050505020304" charset="0"/>
              <a:cs typeface="Century" panose="0204060405050502030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19555" y="274955"/>
            <a:ext cx="7167245" cy="1143000"/>
          </a:xfrm>
        </p:spPr>
        <p:txBody>
          <a:bodyPr>
            <a:normAutofit fontScale="90000"/>
          </a:bodyPr>
          <a:lstStyle/>
          <a:p>
            <a:r>
              <a:rPr lang="pl-PL" altLang="en-US" sz="3555" b="1">
                <a:solidFill>
                  <a:schemeClr val="bg1"/>
                </a:solidFill>
                <a:latin typeface="Century" panose="02040604050505020304" charset="0"/>
                <a:cs typeface="Century" panose="02040604050505020304" charset="0"/>
              </a:rPr>
              <a:t>STOSUJMY TORBY WIELOKROTNEGO UŻYTKU !</a:t>
            </a:r>
          </a:p>
        </p:txBody>
      </p:sp>
      <p:sp>
        <p:nvSpPr>
          <p:cNvPr id="3" name="Symbol zastępczy zawartości 2"/>
          <p:cNvSpPr>
            <a:spLocks noGrp="1"/>
          </p:cNvSpPr>
          <p:nvPr>
            <p:ph idx="1"/>
          </p:nvPr>
        </p:nvSpPr>
        <p:spPr/>
        <p:txBody>
          <a:bodyPr>
            <a:normAutofit fontScale="70000"/>
          </a:bodyPr>
          <a:lstStyle/>
          <a:p>
            <a:pPr marL="0" indent="0" algn="ctr" fontAlgn="auto">
              <a:lnSpc>
                <a:spcPct val="150000"/>
              </a:lnSpc>
              <a:spcBef>
                <a:spcPts val="0"/>
              </a:spcBef>
              <a:buNone/>
            </a:pPr>
            <a:r>
              <a:rPr lang="pl-PL" altLang="en-US" b="1">
                <a:latin typeface="Century" panose="02040604050505020304" charset="0"/>
                <a:cs typeface="Century" panose="02040604050505020304" charset="0"/>
              </a:rPr>
              <a:t>3 lipca obchodzimy Międzynarodowy Dzień Bez Foliówek!</a:t>
            </a:r>
          </a:p>
          <a:p>
            <a:pPr marL="0" indent="0" fontAlgn="auto">
              <a:lnSpc>
                <a:spcPct val="150000"/>
              </a:lnSpc>
              <a:spcBef>
                <a:spcPts val="0"/>
              </a:spcBef>
              <a:buNone/>
            </a:pPr>
            <a:r>
              <a:rPr lang="pl-PL" altLang="en-US">
                <a:latin typeface="Century" panose="02040604050505020304" charset="0"/>
                <a:cs typeface="Century" panose="02040604050505020304" charset="0"/>
              </a:rPr>
              <a:t>Wybierając się na zakupy warto mieć pod ręką torbę wielokrotnego użytku albo np. wiklinowy koszyk. Warto ograniczyć kupowanie kolejnych opakowań foliowych czy papierowych toreb.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W przeciwnym razie będziemy bowiem tylko generowali nowe, zupełnie niepotrzebne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i trudne do utylizacji odpady.</a:t>
            </a:r>
            <a:r>
              <a:rPr lang="pl-PL" altLang="en-US"/>
              <a:t> </a:t>
            </a:r>
          </a:p>
        </p:txBody>
      </p:sp>
      <p:pic>
        <p:nvPicPr>
          <p:cNvPr id="4" name="Obraz 3"/>
          <p:cNvPicPr>
            <a:picLocks noChangeAspect="1"/>
          </p:cNvPicPr>
          <p:nvPr/>
        </p:nvPicPr>
        <p:blipFill>
          <a:blip r:embed="rId2"/>
          <a:stretch>
            <a:fillRect/>
          </a:stretch>
        </p:blipFill>
        <p:spPr>
          <a:xfrm>
            <a:off x="5878195" y="4953000"/>
            <a:ext cx="2656205" cy="139636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19555" y="274955"/>
            <a:ext cx="7167245" cy="1143000"/>
          </a:xfrm>
        </p:spPr>
        <p:txBody>
          <a:bodyPr>
            <a:normAutofit fontScale="90000"/>
          </a:bodyPr>
          <a:lstStyle/>
          <a:p>
            <a:r>
              <a:rPr lang="pl-PL" altLang="en-US" sz="3555" b="1">
                <a:solidFill>
                  <a:schemeClr val="bg1"/>
                </a:solidFill>
                <a:latin typeface="Century" panose="02040604050505020304" charset="0"/>
                <a:cs typeface="Century" panose="02040604050505020304" charset="0"/>
              </a:rPr>
              <a:t>STOSUJMY TORBY WIELOKROTNEGO UŻYTKU !</a:t>
            </a:r>
          </a:p>
        </p:txBody>
      </p:sp>
      <p:sp>
        <p:nvSpPr>
          <p:cNvPr id="3" name="Symbol zastępczy zawartości 2"/>
          <p:cNvSpPr>
            <a:spLocks noGrp="1"/>
          </p:cNvSpPr>
          <p:nvPr>
            <p:ph idx="1"/>
          </p:nvPr>
        </p:nvSpPr>
        <p:spPr>
          <a:xfrm>
            <a:off x="211455" y="1600200"/>
            <a:ext cx="8831580" cy="4849495"/>
          </a:xfrm>
        </p:spPr>
        <p:txBody>
          <a:bodyPr>
            <a:normAutofit fontScale="25000"/>
          </a:bodyPr>
          <a:lstStyle/>
          <a:p>
            <a:pPr marL="0" indent="0" algn="ctr" fontAlgn="auto">
              <a:lnSpc>
                <a:spcPct val="150000"/>
              </a:lnSpc>
              <a:spcBef>
                <a:spcPts val="0"/>
              </a:spcBef>
              <a:buNone/>
            </a:pPr>
            <a:r>
              <a:rPr lang="pl-PL" altLang="en-US" sz="5600" b="1">
                <a:latin typeface="Century" panose="02040604050505020304" charset="0"/>
                <a:cs typeface="Century" panose="02040604050505020304" charset="0"/>
                <a:sym typeface="+mn-ea"/>
              </a:rPr>
              <a:t>DLACZEGO TO JEST WAŻNE DLA ŚRODOWISKA? SZKODLIWOŚĆ TOREB FOLIOWYCH.</a:t>
            </a:r>
            <a:endParaRPr lang="pl-PL" altLang="en-US"/>
          </a:p>
          <a:p>
            <a:pPr marL="184150" indent="-184150"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Foliowe torby trafiają do mórz i oceanów, gdzie, wraz z innymi plastikowymi śmieciami, rozpadają się na mniejsze fragmenty zatruwając cały łańcuch pokarmowy. Na szczycie tego łańcucha pokarmowego stoi człowiek!</a:t>
            </a:r>
          </a:p>
          <a:p>
            <a:pPr marL="184150" indent="-184150" defTabSz="914400" fontAlgn="auto">
              <a:lnSpc>
                <a:spcPct val="150000"/>
              </a:lnSpc>
              <a:spcBef>
                <a:spcPts val="0"/>
              </a:spcBef>
              <a:buFont typeface="Wingdings" panose="05000000000000000000" charset="0"/>
              <a:buChar char="Ø"/>
              <a:tabLst>
                <a:tab pos="179070" algn="l"/>
              </a:tabLst>
            </a:pPr>
            <a:r>
              <a:rPr lang="pl-PL" altLang="en-US" sz="4800">
                <a:latin typeface="Century" panose="02040604050505020304" charset="0"/>
                <a:cs typeface="Century" panose="02040604050505020304" charset="0"/>
              </a:rPr>
              <a:t>Średni czas używania jednej reklamówki to ok. 25 min. Po 25 minutach taka reklamówka nie jest już potrzebna. Przez następne 100 do 500 lat, w zależności od materiału,  będzie się rozkładać zanieczyszczając środowisko. </a:t>
            </a:r>
          </a:p>
          <a:p>
            <a:pPr marL="190500" indent="-190500"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Zabijają zwierzęta. Zarówno lądowe, wodne, jak i ptaki. Zwierzę, które zaplącze się w taką torebkę, może się z niej nie uwolnić. Zwierzęta często mylą też foliowe torebki z pokarmem, co może doprowadzić do zatrucia. Ilość plastikowych zanieczyszczeń w morzach i oceanach jest tak ogromna, że zagraża zwierzętom nawet tak dużym jak kaszaloty.</a:t>
            </a:r>
          </a:p>
          <a:p>
            <a:pPr marL="203200" indent="-203200" defTabSz="914400" fontAlgn="auto">
              <a:lnSpc>
                <a:spcPct val="150000"/>
              </a:lnSpc>
              <a:spcBef>
                <a:spcPts val="0"/>
              </a:spcBef>
              <a:buFont typeface="Wingdings" panose="05000000000000000000" charset="0"/>
              <a:buChar char="Ø"/>
              <a:tabLst>
                <a:tab pos="89535" algn="l"/>
                <a:tab pos="179070" algn="l"/>
              </a:tabLst>
            </a:pPr>
            <a:r>
              <a:rPr lang="pl-PL" altLang="en-US" sz="4800">
                <a:latin typeface="Century" panose="02040604050505020304" charset="0"/>
                <a:cs typeface="Century" panose="02040604050505020304" charset="0"/>
              </a:rPr>
              <a:t>Bardzo skutecznie zatykają systemy kanalizacyjne, przyczyniając się do podtopień i powodzi.</a:t>
            </a:r>
          </a:p>
          <a:p>
            <a:pPr marL="209550" indent="-209550"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Recykling plastikowych reklamówek, zwłaszcza tych cienkich  jest trudny i po prostu nieopłacalne. Torebki zalegają więc na wysypiskach śmieci, są spalane (co również nie jest ekologicznym rozwiązaniem) </a:t>
            </a:r>
          </a:p>
          <a:p>
            <a:pPr marL="209550" indent="-209550"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Skracają świeżość żywności. Jeśli przechowujesz pieczywo, warzywa lub owoce w zrywkach, to szybciej stracą one świeżość. Przy takim sposobie przechowywania zwiększają się szanse na marnowanie żywności. Wyrzucamy więc jedzenie i idziemy do sklepu po świeże, które pakujemy do plastikowych worków. I tak w kółko. Marnowanie żywności też przyczynia się do zmian klimatu!</a:t>
            </a:r>
          </a:p>
          <a:p>
            <a:pPr marL="215900" indent="-215900" fontAlgn="auto">
              <a:lnSpc>
                <a:spcPct val="150000"/>
              </a:lnSpc>
              <a:spcBef>
                <a:spcPts val="0"/>
              </a:spcBef>
              <a:buFont typeface="Wingdings" panose="05000000000000000000" charset="0"/>
              <a:buChar char="Ø"/>
            </a:pPr>
            <a:r>
              <a:rPr lang="pl-PL" altLang="en-US" sz="4800">
                <a:latin typeface="Century" panose="02040604050505020304" charset="0"/>
                <a:cs typeface="Century" panose="02040604050505020304" charset="0"/>
              </a:rPr>
              <a:t> Do produkcji toreb foliowych wykorzystuje się paliwa kopalne (ropa naftowa i gaz). Po pierwsze są to zasoby nieodnawialne, po drugie ich wydobycie nie pozostaje bez szkodliwego wpływu na środowisko.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47800" y="381000"/>
            <a:ext cx="6975475" cy="970280"/>
          </a:xfrm>
        </p:spPr>
        <p:txBody>
          <a:bodyPr>
            <a:normAutofit fontScale="90000"/>
          </a:bodyPr>
          <a:lstStyle/>
          <a:p>
            <a:r>
              <a:rPr lang="pl-PL" altLang="en-US" sz="4000" b="1">
                <a:solidFill>
                  <a:schemeClr val="bg1"/>
                </a:solidFill>
                <a:latin typeface="Century" panose="02040604050505020304" charset="0"/>
                <a:cs typeface="Century" panose="02040604050505020304" charset="0"/>
              </a:rPr>
              <a:t>PROGRAM „CZYSTE POWIETRZE”</a:t>
            </a:r>
          </a:p>
        </p:txBody>
      </p:sp>
      <p:sp>
        <p:nvSpPr>
          <p:cNvPr id="3" name="Symbol zastępczy zawartości 2"/>
          <p:cNvSpPr>
            <a:spLocks noGrp="1"/>
          </p:cNvSpPr>
          <p:nvPr>
            <p:ph idx="1"/>
          </p:nvPr>
        </p:nvSpPr>
        <p:spPr/>
        <p:txBody>
          <a:bodyPr>
            <a:normAutofit fontScale="40000"/>
          </a:bodyPr>
          <a:lstStyle/>
          <a:p>
            <a:pPr marL="0" indent="0" algn="just" fontAlgn="auto">
              <a:lnSpc>
                <a:spcPct val="150000"/>
              </a:lnSpc>
              <a:spcBef>
                <a:spcPts val="0"/>
              </a:spcBef>
              <a:buNone/>
            </a:pPr>
            <a:r>
              <a:rPr lang="pl-PL" altLang="en-US">
                <a:latin typeface="Century" panose="02040604050505020304" charset="0"/>
                <a:cs typeface="Century" panose="02040604050505020304" charset="0"/>
              </a:rPr>
              <a:t>Program „Czyste Powietrze” to rządowy projekt mający na celu poprawę efektywności energetycznej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i zmniejszenie emisji pyłów oraz innych zanieczyszczeń do atmosfery. Obejmuje istniejące oraz nowo budowane jednorodzinne budynki mieszkalne. Realizowany jest w latach 2018-2029. Program skierowany jest do osób fizycznych posiadających prawo własności lub będących współwłaścicielami jednorodzinnego budynku mieszkalnego oraz do osób, które uzyskały zgodę na rozpoczęcie budowy jednorodzinnego budynku mieszkalnego.</a:t>
            </a:r>
          </a:p>
          <a:p>
            <a:pPr marL="0" indent="0" algn="just" fontAlgn="auto">
              <a:lnSpc>
                <a:spcPct val="150000"/>
              </a:lnSpc>
              <a:spcBef>
                <a:spcPts val="0"/>
              </a:spcBef>
              <a:buNone/>
            </a:pPr>
            <a:r>
              <a:rPr lang="pl-PL" altLang="en-US">
                <a:latin typeface="Century" panose="02040604050505020304" charset="0"/>
                <a:cs typeface="Century" panose="02040604050505020304" charset="0"/>
              </a:rPr>
              <a:t>Program „Czyste powietrze” skierowany jest na ograniczenie emisji szkodliwych substancji do atmosfery, które powstają na skutek ogrzewania domów jednorodzinnych z wykorzystaniem przestarzałych źródeł ciepła oraz niskiej jakości paliwa. Program oferuje dofinansowanie przedsięwzięć polegających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na wymianie starych i nieefektywnych źródeł ciepła na paliwo stałe na nowoczesne źródła ciepła spełniające najwyższe normy, jak i przeprowadzenie towarzyszących temu prac termomodernizacyjnych budynku. </a:t>
            </a:r>
          </a:p>
        </p:txBody>
      </p:sp>
      <p:pic>
        <p:nvPicPr>
          <p:cNvPr id="4" name="Obraz 3"/>
          <p:cNvPicPr>
            <a:picLocks noChangeAspect="1"/>
          </p:cNvPicPr>
          <p:nvPr/>
        </p:nvPicPr>
        <p:blipFill>
          <a:blip r:embed="rId2"/>
          <a:stretch>
            <a:fillRect/>
          </a:stretch>
        </p:blipFill>
        <p:spPr>
          <a:xfrm>
            <a:off x="5943600" y="5181600"/>
            <a:ext cx="2636520" cy="111252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75105" y="274955"/>
            <a:ext cx="7211695" cy="1143000"/>
          </a:xfrm>
        </p:spPr>
        <p:txBody>
          <a:bodyPr>
            <a:normAutofit/>
          </a:bodyPr>
          <a:lstStyle/>
          <a:p>
            <a:r>
              <a:rPr lang="pl-PL" altLang="en-US" sz="3110" b="1">
                <a:solidFill>
                  <a:schemeClr val="bg1"/>
                </a:solidFill>
                <a:latin typeface="Century" panose="02040604050505020304" charset="0"/>
                <a:cs typeface="Century" panose="02040604050505020304" charset="0"/>
              </a:rPr>
              <a:t>DZIAŁNIA PROEKOLOGICZNE </a:t>
            </a:r>
            <a:br>
              <a:rPr lang="pl-PL" altLang="en-US" sz="3110" b="1">
                <a:solidFill>
                  <a:schemeClr val="bg1"/>
                </a:solidFill>
                <a:latin typeface="Century" panose="02040604050505020304" charset="0"/>
                <a:cs typeface="Century" panose="02040604050505020304" charset="0"/>
              </a:rPr>
            </a:br>
            <a:r>
              <a:rPr lang="pl-PL" altLang="en-US" sz="3110" b="1">
                <a:solidFill>
                  <a:schemeClr val="bg1"/>
                </a:solidFill>
                <a:latin typeface="Century" panose="02040604050505020304" charset="0"/>
                <a:cs typeface="Century" panose="02040604050505020304" charset="0"/>
              </a:rPr>
              <a:t>W GOSPODARCE I ROLNICTWIE</a:t>
            </a:r>
          </a:p>
        </p:txBody>
      </p:sp>
      <p:sp>
        <p:nvSpPr>
          <p:cNvPr id="3" name="Symbol zastępczy zawartości 2"/>
          <p:cNvSpPr>
            <a:spLocks noGrp="1"/>
          </p:cNvSpPr>
          <p:nvPr>
            <p:ph idx="1"/>
          </p:nvPr>
        </p:nvSpPr>
        <p:spPr>
          <a:xfrm>
            <a:off x="457200" y="1600200"/>
            <a:ext cx="8519795" cy="4526280"/>
          </a:xfrm>
        </p:spPr>
        <p:txBody>
          <a:bodyPr>
            <a:noAutofit/>
          </a:bodyPr>
          <a:lstStyle/>
          <a:p>
            <a:pPr fontAlgn="auto">
              <a:lnSpc>
                <a:spcPct val="150000"/>
              </a:lnSpc>
              <a:spcBef>
                <a:spcPts val="0"/>
              </a:spcBef>
              <a:buFont typeface="Wingdings" panose="05000000000000000000" charset="0"/>
              <a:buChar char="q"/>
            </a:pPr>
            <a:r>
              <a:rPr lang="pl-PL" altLang="en-US" sz="1600">
                <a:latin typeface="Century" panose="02040604050505020304" charset="0"/>
                <a:cs typeface="Century" panose="02040604050505020304" charset="0"/>
              </a:rPr>
              <a:t>Odbudowywania środowiska i krajobrazu (rekultywacja, remediacja). </a:t>
            </a:r>
          </a:p>
          <a:p>
            <a:pPr fontAlgn="auto">
              <a:lnSpc>
                <a:spcPct val="150000"/>
              </a:lnSpc>
              <a:spcBef>
                <a:spcPts val="0"/>
              </a:spcBef>
              <a:buFont typeface="Wingdings" panose="05000000000000000000" charset="0"/>
              <a:buChar char="q"/>
            </a:pPr>
            <a:r>
              <a:rPr lang="pl-PL" altLang="en-US" sz="1600">
                <a:latin typeface="Century" panose="02040604050505020304" charset="0"/>
                <a:cs typeface="Century" panose="02040604050505020304" charset="0"/>
              </a:rPr>
              <a:t>Odchodzenie od nawozów sztucznych na rzecz nawozów naturalnych.</a:t>
            </a:r>
          </a:p>
          <a:p>
            <a:pPr fontAlgn="auto">
              <a:lnSpc>
                <a:spcPct val="150000"/>
              </a:lnSpc>
              <a:spcBef>
                <a:spcPts val="0"/>
              </a:spcBef>
              <a:buFont typeface="Wingdings" panose="05000000000000000000" charset="0"/>
              <a:buChar char="q"/>
            </a:pPr>
            <a:r>
              <a:rPr lang="pl-PL" altLang="en-US" sz="1600">
                <a:latin typeface="Century" panose="02040604050505020304" charset="0"/>
                <a:cs typeface="Century" panose="02040604050505020304" charset="0"/>
              </a:rPr>
              <a:t>Unikanie stosowania pestycydów stosując w zamian naturalne formy ochrony roślin.</a:t>
            </a:r>
          </a:p>
          <a:p>
            <a:pPr fontAlgn="auto">
              <a:lnSpc>
                <a:spcPct val="150000"/>
              </a:lnSpc>
              <a:spcBef>
                <a:spcPts val="0"/>
              </a:spcBef>
              <a:buFont typeface="Wingdings" panose="05000000000000000000" charset="0"/>
              <a:buChar char="q"/>
            </a:pPr>
            <a:r>
              <a:rPr lang="pl-PL" altLang="en-US" sz="1600">
                <a:latin typeface="Century" panose="02040604050505020304" charset="0"/>
                <a:cs typeface="Century" panose="02040604050505020304" charset="0"/>
              </a:rPr>
              <a:t>Stosowanie zrównoważonych form gospodarowania gruntami rolnymi </a:t>
            </a:r>
            <a:br>
              <a:rPr lang="pl-PL" altLang="en-US" sz="1600">
                <a:latin typeface="Century" panose="02040604050505020304" charset="0"/>
                <a:cs typeface="Century" panose="02040604050505020304" charset="0"/>
              </a:rPr>
            </a:br>
            <a:r>
              <a:rPr lang="pl-PL" altLang="en-US" sz="1600">
                <a:latin typeface="Century" panose="02040604050505020304" charset="0"/>
                <a:cs typeface="Century" panose="02040604050505020304" charset="0"/>
              </a:rPr>
              <a:t>(m.in. unikanie monokultury na rzecz bardziej zróżnicowanej struktury siewów).</a:t>
            </a:r>
          </a:p>
          <a:p>
            <a:pPr fontAlgn="auto">
              <a:lnSpc>
                <a:spcPct val="150000"/>
              </a:lnSpc>
              <a:spcBef>
                <a:spcPts val="0"/>
              </a:spcBef>
              <a:buFont typeface="Wingdings" panose="05000000000000000000" charset="0"/>
              <a:buChar char="q"/>
            </a:pPr>
            <a:r>
              <a:rPr lang="pl-PL" altLang="en-US" sz="1600">
                <a:latin typeface="Century" panose="02040604050505020304" charset="0"/>
                <a:cs typeface="Century" panose="02040604050505020304" charset="0"/>
              </a:rPr>
              <a:t>Rezygnacja z chowu zwierząt przyczyniających się do procesu pustynnienia.</a:t>
            </a:r>
          </a:p>
          <a:p>
            <a:pPr fontAlgn="auto">
              <a:lnSpc>
                <a:spcPct val="150000"/>
              </a:lnSpc>
              <a:spcBef>
                <a:spcPts val="0"/>
              </a:spcBef>
              <a:buFont typeface="Wingdings" panose="05000000000000000000" charset="0"/>
              <a:buChar char="q"/>
            </a:pPr>
            <a:r>
              <a:rPr lang="pl-PL" altLang="en-US" sz="1600">
                <a:latin typeface="Century" panose="02040604050505020304" charset="0"/>
                <a:cs typeface="Century" panose="02040604050505020304" charset="0"/>
              </a:rPr>
              <a:t>Promocja chowu zwierząt bez wspomagania antybiotykami i hormonami oraz bardziej naturalnego wypasu oraz chowu (zamiast np. chowu klatkowego chów wolnowybiegowy).</a:t>
            </a:r>
          </a:p>
          <a:p>
            <a:pPr fontAlgn="auto">
              <a:lnSpc>
                <a:spcPct val="150000"/>
              </a:lnSpc>
              <a:spcBef>
                <a:spcPts val="0"/>
              </a:spcBef>
              <a:buFont typeface="Wingdings" panose="05000000000000000000" charset="0"/>
              <a:buChar char="q"/>
            </a:pPr>
            <a:r>
              <a:rPr lang="pl-PL" altLang="en-US" sz="1600">
                <a:latin typeface="Century" panose="02040604050505020304" charset="0"/>
                <a:cs typeface="Century" panose="02040604050505020304" charset="0"/>
              </a:rPr>
              <a:t>Wdrażanie w rolnictwie nowych technologii, w tym maszyn neutralnych dla środowiska naturalnego (np. ograniczając emisję CO2).</a:t>
            </a:r>
          </a:p>
        </p:txBody>
      </p:sp>
      <p:pic>
        <p:nvPicPr>
          <p:cNvPr id="4" name="Obraz 3"/>
          <p:cNvPicPr>
            <a:picLocks noChangeAspect="1"/>
          </p:cNvPicPr>
          <p:nvPr/>
        </p:nvPicPr>
        <p:blipFill>
          <a:blip r:embed="rId2"/>
          <a:stretch>
            <a:fillRect/>
          </a:stretch>
        </p:blipFill>
        <p:spPr>
          <a:xfrm>
            <a:off x="6553200" y="5334000"/>
            <a:ext cx="2217420" cy="13182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23670" y="443865"/>
            <a:ext cx="7263130" cy="885190"/>
          </a:xfrm>
        </p:spPr>
        <p:txBody>
          <a:bodyPr>
            <a:normAutofit fontScale="90000"/>
          </a:bodyPr>
          <a:lstStyle/>
          <a:p>
            <a:r>
              <a:rPr lang="pl-PL" altLang="en-US" sz="4000" b="1">
                <a:solidFill>
                  <a:schemeClr val="bg1"/>
                </a:solidFill>
                <a:latin typeface="Century" panose="02040604050505020304" charset="0"/>
                <a:cs typeface="Century" panose="02040604050505020304" charset="0"/>
                <a:sym typeface="+mn-ea"/>
              </a:rPr>
              <a:t>DZIAŁNIA PROEKOLOGICZNE </a:t>
            </a:r>
            <a:br>
              <a:rPr lang="pl-PL" altLang="en-US" sz="4000" b="1">
                <a:solidFill>
                  <a:schemeClr val="bg1"/>
                </a:solidFill>
                <a:latin typeface="Century" panose="02040604050505020304" charset="0"/>
                <a:cs typeface="Century" panose="02040604050505020304" charset="0"/>
                <a:sym typeface="+mn-ea"/>
              </a:rPr>
            </a:br>
            <a:r>
              <a:rPr lang="pl-PL" altLang="en-US" sz="4000" b="1">
                <a:solidFill>
                  <a:schemeClr val="bg1"/>
                </a:solidFill>
                <a:latin typeface="Century" panose="02040604050505020304" charset="0"/>
                <a:cs typeface="Century" panose="02040604050505020304" charset="0"/>
                <a:sym typeface="+mn-ea"/>
              </a:rPr>
              <a:t>W PRZEMYŚLE</a:t>
            </a:r>
            <a:endParaRPr lang="pl-PL" altLang="en-US" sz="4000"/>
          </a:p>
        </p:txBody>
      </p:sp>
      <p:sp>
        <p:nvSpPr>
          <p:cNvPr id="3" name="Symbol zastępczy zawartości 2"/>
          <p:cNvSpPr>
            <a:spLocks noGrp="1"/>
          </p:cNvSpPr>
          <p:nvPr>
            <p:ph idx="1"/>
          </p:nvPr>
        </p:nvSpPr>
        <p:spPr/>
        <p:txBody>
          <a:bodyPr>
            <a:normAutofit fontScale="40000"/>
          </a:bodyPr>
          <a:lstStyle/>
          <a:p>
            <a:pPr marL="0" indent="0" fontAlgn="auto">
              <a:lnSpc>
                <a:spcPct val="150000"/>
              </a:lnSpc>
              <a:spcBef>
                <a:spcPts val="0"/>
              </a:spcBef>
              <a:buNone/>
            </a:pPr>
            <a:r>
              <a:rPr lang="pl-PL" altLang="en-US" sz="3500">
                <a:latin typeface="Century" panose="02040604050505020304" charset="0"/>
                <a:cs typeface="Century" panose="02040604050505020304" charset="0"/>
              </a:rPr>
              <a:t>Problemem środowiska w przemyśle jest przede wszystkim związany z przemysłem tradycyjnym, Wśród działań proekologicznych można wymienić:</a:t>
            </a:r>
          </a:p>
          <a:p>
            <a:pPr indent="0" fontAlgn="auto">
              <a:lnSpc>
                <a:spcPct val="150000"/>
              </a:lnSpc>
              <a:spcBef>
                <a:spcPts val="0"/>
              </a:spcBef>
              <a:buFont typeface="Wingdings" panose="05000000000000000000" charset="0"/>
              <a:buChar char="q"/>
            </a:pPr>
            <a:r>
              <a:rPr lang="pl-PL" altLang="en-US" sz="3500">
                <a:latin typeface="Century" panose="02040604050505020304" charset="0"/>
                <a:cs typeface="Century" panose="02040604050505020304" charset="0"/>
              </a:rPr>
              <a:t> Wdrażanie technologii energooszczędnych.</a:t>
            </a:r>
          </a:p>
          <a:p>
            <a:pPr indent="0" fontAlgn="auto">
              <a:lnSpc>
                <a:spcPct val="150000"/>
              </a:lnSpc>
              <a:spcBef>
                <a:spcPts val="0"/>
              </a:spcBef>
              <a:buFont typeface="Wingdings" panose="05000000000000000000" charset="0"/>
              <a:buChar char="q"/>
            </a:pPr>
            <a:r>
              <a:rPr lang="pl-PL" altLang="en-US" sz="3500">
                <a:latin typeface="Century" panose="02040604050505020304" charset="0"/>
                <a:cs typeface="Century" panose="02040604050505020304" charset="0"/>
              </a:rPr>
              <a:t> Stosowanie filtrów na kominach fabryk w celu zmniejszenia emisji zanieczyszczeń</a:t>
            </a:r>
          </a:p>
          <a:p>
            <a:pPr indent="0" fontAlgn="auto">
              <a:lnSpc>
                <a:spcPct val="150000"/>
              </a:lnSpc>
              <a:spcBef>
                <a:spcPts val="0"/>
              </a:spcBef>
              <a:buFont typeface="Wingdings" panose="05000000000000000000" charset="0"/>
              <a:buChar char="q"/>
            </a:pPr>
            <a:r>
              <a:rPr lang="pl-PL" altLang="en-US" sz="3500">
                <a:latin typeface="Century" panose="02040604050505020304" charset="0"/>
                <a:cs typeface="Century" panose="02040604050505020304" charset="0"/>
              </a:rPr>
              <a:t> Odchodzenie od uciążliwych branż przemysłu.</a:t>
            </a:r>
          </a:p>
          <a:p>
            <a:pPr indent="0" fontAlgn="auto">
              <a:lnSpc>
                <a:spcPct val="150000"/>
              </a:lnSpc>
              <a:spcBef>
                <a:spcPts val="0"/>
              </a:spcBef>
              <a:buFont typeface="Wingdings" panose="05000000000000000000" charset="0"/>
              <a:buChar char="q"/>
            </a:pPr>
            <a:r>
              <a:rPr lang="pl-PL" altLang="en-US" sz="3500">
                <a:latin typeface="Century" panose="02040604050505020304" charset="0"/>
                <a:cs typeface="Century" panose="02040604050505020304" charset="0"/>
              </a:rPr>
              <a:t> Deglomeracja przemysłu w celu zmniejszenia presji na środowisko w obszarze zurbanizowanym.</a:t>
            </a:r>
          </a:p>
          <a:p>
            <a:pPr indent="0" fontAlgn="auto">
              <a:lnSpc>
                <a:spcPct val="150000"/>
              </a:lnSpc>
              <a:spcBef>
                <a:spcPts val="0"/>
              </a:spcBef>
              <a:buFont typeface="Wingdings" panose="05000000000000000000" charset="0"/>
              <a:buChar char="q"/>
            </a:pPr>
            <a:r>
              <a:rPr lang="pl-PL" altLang="en-US" sz="3500">
                <a:latin typeface="Century" panose="02040604050505020304" charset="0"/>
                <a:cs typeface="Century" panose="02040604050505020304" charset="0"/>
              </a:rPr>
              <a:t> Rozwój motoryzacji opartej o silniki elektryczne - s</a:t>
            </a:r>
            <a:r>
              <a:rPr lang="pl-PL" altLang="en-US" sz="3500">
                <a:latin typeface="Century" panose="02040604050505020304" charset="0"/>
                <a:cs typeface="Century" panose="02040604050505020304" charset="0"/>
                <a:sym typeface="+mn-ea"/>
              </a:rPr>
              <a:t>amochody elektryczne (o ile prąd pochodzi ze źródeł nieemisyjnych) są jednym z kluczowych elementów działań proekologicznych w przemyśle.</a:t>
            </a:r>
            <a:endParaRPr lang="pl-PL" altLang="en-US" sz="3500">
              <a:latin typeface="Century" panose="02040604050505020304" charset="0"/>
              <a:cs typeface="Century" panose="02040604050505020304" charset="0"/>
            </a:endParaRPr>
          </a:p>
          <a:p>
            <a:pPr indent="0" fontAlgn="auto">
              <a:lnSpc>
                <a:spcPct val="150000"/>
              </a:lnSpc>
              <a:spcBef>
                <a:spcPts val="0"/>
              </a:spcBef>
              <a:buFont typeface="Wingdings" panose="05000000000000000000" charset="0"/>
              <a:buChar char="q"/>
            </a:pPr>
            <a:r>
              <a:rPr lang="pl-PL" altLang="en-US" sz="3500">
                <a:latin typeface="Century" panose="02040604050505020304" charset="0"/>
                <a:cs typeface="Century" panose="02040604050505020304" charset="0"/>
              </a:rPr>
              <a:t> Rozwój odnawialnych źródeł energii.</a:t>
            </a:r>
          </a:p>
          <a:p>
            <a:pPr indent="0" fontAlgn="auto">
              <a:lnSpc>
                <a:spcPct val="150000"/>
              </a:lnSpc>
              <a:spcBef>
                <a:spcPts val="0"/>
              </a:spcBef>
              <a:buFont typeface="Wingdings" panose="05000000000000000000" charset="0"/>
              <a:buChar char="q"/>
            </a:pPr>
            <a:r>
              <a:rPr lang="pl-PL" altLang="en-US" sz="3500">
                <a:latin typeface="Century" panose="02040604050505020304" charset="0"/>
                <a:cs typeface="Century" panose="02040604050505020304" charset="0"/>
              </a:rPr>
              <a:t> Stosowanie systemów zamkniętego obiegu wody z wdrożeniem procesów oczyszczania.</a:t>
            </a:r>
          </a:p>
          <a:p>
            <a:pPr indent="0" fontAlgn="auto">
              <a:lnSpc>
                <a:spcPct val="150000"/>
              </a:lnSpc>
              <a:spcBef>
                <a:spcPts val="0"/>
              </a:spcBef>
              <a:buFont typeface="Wingdings" panose="05000000000000000000" charset="0"/>
              <a:buChar char="q"/>
            </a:pPr>
            <a:r>
              <a:rPr lang="pl-PL" altLang="en-US" sz="3500">
                <a:latin typeface="Century" panose="02040604050505020304" charset="0"/>
                <a:cs typeface="Century" panose="02040604050505020304" charset="0"/>
              </a:rPr>
              <a:t> Rozwój technologii recyklingu odpadów.</a:t>
            </a:r>
          </a:p>
          <a:p>
            <a:pPr>
              <a:buFont typeface="Wingdings" panose="05000000000000000000" charset="0"/>
              <a:buChar char="q"/>
            </a:pPr>
            <a:endParaRPr lang="pl-PL" altLang="en-US" sz="3500">
              <a:latin typeface="Century" panose="02040604050505020304" charset="0"/>
              <a:cs typeface="Century" panose="02040604050505020304" charset="0"/>
            </a:endParaRPr>
          </a:p>
        </p:txBody>
      </p:sp>
      <p:pic>
        <p:nvPicPr>
          <p:cNvPr id="4" name="Obraz 3"/>
          <p:cNvPicPr>
            <a:picLocks noChangeAspect="1"/>
          </p:cNvPicPr>
          <p:nvPr/>
        </p:nvPicPr>
        <p:blipFill>
          <a:blip r:embed="rId2"/>
          <a:stretch>
            <a:fillRect/>
          </a:stretch>
        </p:blipFill>
        <p:spPr>
          <a:xfrm>
            <a:off x="6477000" y="5486400"/>
            <a:ext cx="2286000" cy="12801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422275"/>
            <a:ext cx="8129905" cy="942340"/>
          </a:xfrm>
        </p:spPr>
        <p:txBody>
          <a:bodyPr>
            <a:normAutofit fontScale="90000"/>
          </a:bodyPr>
          <a:lstStyle/>
          <a:p>
            <a:r>
              <a:rPr lang="pl-PL" altLang="en-US" sz="4000">
                <a:solidFill>
                  <a:schemeClr val="bg1"/>
                </a:solidFill>
                <a:latin typeface="Century" panose="02040604050505020304" charset="0"/>
                <a:cs typeface="Century" panose="02040604050505020304" charset="0"/>
                <a:sym typeface="+mn-ea"/>
              </a:rPr>
              <a:t/>
            </a:r>
            <a:br>
              <a:rPr lang="pl-PL" altLang="en-US" sz="4000">
                <a:solidFill>
                  <a:schemeClr val="bg1"/>
                </a:solidFill>
                <a:latin typeface="Century" panose="02040604050505020304" charset="0"/>
                <a:cs typeface="Century" panose="02040604050505020304" charset="0"/>
                <a:sym typeface="+mn-ea"/>
              </a:rPr>
            </a:br>
            <a:r>
              <a:rPr lang="pl-PL" altLang="en-US" sz="4000">
                <a:solidFill>
                  <a:schemeClr val="bg1"/>
                </a:solidFill>
                <a:latin typeface="Century" panose="02040604050505020304" charset="0"/>
                <a:cs typeface="Century" panose="02040604050505020304" charset="0"/>
                <a:sym typeface="+mn-ea"/>
              </a:rPr>
              <a:t> </a:t>
            </a:r>
            <a:r>
              <a:rPr lang="pl-PL" altLang="en-US" sz="4000" b="1">
                <a:solidFill>
                  <a:schemeClr val="bg1"/>
                </a:solidFill>
                <a:latin typeface="Century" panose="02040604050505020304" charset="0"/>
                <a:cs typeface="Century" panose="02040604050505020304" charset="0"/>
                <a:sym typeface="+mn-ea"/>
              </a:rPr>
              <a:t>WZROST ŚWIADOMOŚCI EKOLOGICZNEJ</a:t>
            </a:r>
            <a:r>
              <a:rPr lang="pl-PL" altLang="en-US">
                <a:solidFill>
                  <a:schemeClr val="bg1"/>
                </a:solidFill>
                <a:latin typeface="Century" panose="02040604050505020304" charset="0"/>
                <a:cs typeface="Century" panose="02040604050505020304" charset="0"/>
              </a:rPr>
              <a:t/>
            </a:r>
            <a:br>
              <a:rPr lang="pl-PL" altLang="en-US">
                <a:solidFill>
                  <a:schemeClr val="bg1"/>
                </a:solidFill>
                <a:latin typeface="Century" panose="02040604050505020304" charset="0"/>
                <a:cs typeface="Century" panose="02040604050505020304" charset="0"/>
              </a:rPr>
            </a:br>
            <a:endParaRPr lang="pl-PL" altLang="en-US"/>
          </a:p>
        </p:txBody>
      </p:sp>
      <p:sp>
        <p:nvSpPr>
          <p:cNvPr id="3" name="Symbol zastępczy zawartości 2"/>
          <p:cNvSpPr>
            <a:spLocks noGrp="1"/>
          </p:cNvSpPr>
          <p:nvPr>
            <p:ph idx="1"/>
          </p:nvPr>
        </p:nvSpPr>
        <p:spPr/>
        <p:txBody>
          <a:bodyPr>
            <a:normAutofit fontScale="40000"/>
          </a:bodyPr>
          <a:lstStyle/>
          <a:p>
            <a:pPr marL="0" indent="0" algn="ctr" fontAlgn="auto">
              <a:lnSpc>
                <a:spcPct val="150000"/>
              </a:lnSpc>
              <a:spcBef>
                <a:spcPts val="0"/>
              </a:spcBef>
              <a:buNone/>
            </a:pPr>
            <a:r>
              <a:rPr lang="pl-PL" altLang="en-US">
                <a:latin typeface="Century" panose="02040604050505020304" charset="0"/>
                <a:cs typeface="Century" panose="02040604050505020304" charset="0"/>
              </a:rPr>
              <a:t>Międzynarodowe badania przeprowadzone przez Tetra Pak Index (2019 r.) potwierdzają, że kwestie środowiskowe i zdrowie są największymi problemami dla konsumentów. 2/3 badanych uznało, że zmierzamy w kierunku katastrofy ekologicznej.</a:t>
            </a:r>
          </a:p>
          <a:p>
            <a:pPr marL="0" indent="0" algn="ctr" fontAlgn="auto">
              <a:lnSpc>
                <a:spcPct val="150000"/>
              </a:lnSpc>
              <a:spcBef>
                <a:spcPts val="0"/>
              </a:spcBef>
              <a:buNone/>
            </a:pPr>
            <a:endParaRPr lang="pl-PL" altLang="en-US">
              <a:latin typeface="Century" panose="02040604050505020304" charset="0"/>
              <a:cs typeface="Century" panose="02040604050505020304" charset="0"/>
            </a:endParaRPr>
          </a:p>
          <a:p>
            <a:pPr marL="0" indent="0" algn="ctr" fontAlgn="auto">
              <a:lnSpc>
                <a:spcPct val="150000"/>
              </a:lnSpc>
              <a:spcBef>
                <a:spcPts val="0"/>
              </a:spcBef>
              <a:buNone/>
            </a:pPr>
            <a:r>
              <a:rPr lang="pl-PL" altLang="en-US" b="1">
                <a:latin typeface="Century" panose="02040604050505020304" charset="0"/>
                <a:cs typeface="Century" panose="02040604050505020304" charset="0"/>
              </a:rPr>
              <a:t>A GDZIE LEŻY PRZYCZYNA POŁĄCZENIA TYCH DWÓCH KWESTII?</a:t>
            </a:r>
          </a:p>
          <a:p>
            <a:pPr fontAlgn="auto">
              <a:lnSpc>
                <a:spcPct val="150000"/>
              </a:lnSpc>
              <a:spcBef>
                <a:spcPts val="0"/>
              </a:spcBef>
            </a:pPr>
            <a:endParaRPr lang="pl-PL" altLang="en-US">
              <a:latin typeface="Century" panose="02040604050505020304" charset="0"/>
              <a:cs typeface="Century" panose="02040604050505020304" charset="0"/>
            </a:endParaRPr>
          </a:p>
          <a:p>
            <a:pPr marL="0" indent="0" algn="just" fontAlgn="auto">
              <a:lnSpc>
                <a:spcPct val="150000"/>
              </a:lnSpc>
              <a:spcBef>
                <a:spcPts val="0"/>
              </a:spcBef>
              <a:buNone/>
            </a:pPr>
            <a:r>
              <a:rPr lang="pl-PL" altLang="en-US">
                <a:latin typeface="Century" panose="02040604050505020304" charset="0"/>
                <a:cs typeface="Century" panose="02040604050505020304" charset="0"/>
              </a:rPr>
              <a:t>Dawniej ludzie nie łaczyli swojego zdrowia ze środowiskiem. Traktowano te obszary oddzielnie. Badania  </a:t>
            </a:r>
            <a:r>
              <a:rPr lang="pl-PL" altLang="en-US">
                <a:latin typeface="Century" panose="02040604050505020304" charset="0"/>
                <a:cs typeface="Century" panose="02040604050505020304" charset="0"/>
                <a:sym typeface="+mn-ea"/>
              </a:rPr>
              <a:t>Tetra Pak Index  (2019 r.) pokazują, że n</a:t>
            </a:r>
            <a:r>
              <a:rPr lang="pl-PL" altLang="en-US">
                <a:latin typeface="Century" panose="02040604050505020304" charset="0"/>
                <a:cs typeface="Century" panose="02040604050505020304" charset="0"/>
              </a:rPr>
              <a:t>iemal trzech na pięciu konsumentów uważa, że ich zdrowie </a:t>
            </a:r>
            <a:br>
              <a:rPr lang="pl-PL" altLang="en-US">
                <a:latin typeface="Century" panose="02040604050505020304" charset="0"/>
                <a:cs typeface="Century" panose="02040604050505020304" charset="0"/>
              </a:rPr>
            </a:br>
            <a:r>
              <a:rPr lang="pl-PL" altLang="en-US">
                <a:latin typeface="Century" panose="02040604050505020304" charset="0"/>
                <a:cs typeface="Century" panose="02040604050505020304" charset="0"/>
              </a:rPr>
              <a:t>i dobre samopoczucie jest silnie powiązane ze stanem środowiska. Kwestia problemów środowiskowych, kiedyś postrzegana była jako element nieco abstrakcyjny i odległy. Dzisiaj konsumenci coraz bardziej dostrzegają wpływ problemów środowiskowych na nich samych - zdrowie nie tylko fizyczne, ale również psychiczne.</a:t>
            </a:r>
          </a:p>
        </p:txBody>
      </p:sp>
      <p:pic>
        <p:nvPicPr>
          <p:cNvPr id="4" name="Obraz 3"/>
          <p:cNvPicPr>
            <a:picLocks noChangeAspect="1"/>
          </p:cNvPicPr>
          <p:nvPr/>
        </p:nvPicPr>
        <p:blipFill>
          <a:blip r:embed="rId2"/>
          <a:stretch>
            <a:fillRect/>
          </a:stretch>
        </p:blipFill>
        <p:spPr>
          <a:xfrm>
            <a:off x="6019800" y="5105400"/>
            <a:ext cx="2760345" cy="15513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ctrTitle"/>
          </p:nvPr>
        </p:nvSpPr>
        <p:spPr>
          <a:xfrm>
            <a:off x="1524000" y="457200"/>
            <a:ext cx="7106285" cy="952500"/>
          </a:xfrm>
        </p:spPr>
        <p:txBody>
          <a:bodyPr>
            <a:normAutofit fontScale="90000"/>
          </a:bodyPr>
          <a:lstStyle/>
          <a:p>
            <a:r>
              <a:rPr lang="pl-PL" altLang="en-US" sz="3555" b="1">
                <a:solidFill>
                  <a:schemeClr val="bg1"/>
                </a:solidFill>
                <a:latin typeface="Century" panose="02040604050505020304" charset="0"/>
                <a:cs typeface="Century" panose="02040604050505020304" charset="0"/>
                <a:sym typeface="+mn-ea"/>
              </a:rPr>
              <a:t/>
            </a:r>
            <a:br>
              <a:rPr lang="pl-PL" altLang="en-US" sz="3555" b="1">
                <a:solidFill>
                  <a:schemeClr val="bg1"/>
                </a:solidFill>
                <a:latin typeface="Century" panose="02040604050505020304" charset="0"/>
                <a:cs typeface="Century" panose="02040604050505020304" charset="0"/>
                <a:sym typeface="+mn-ea"/>
              </a:rPr>
            </a:br>
            <a:r>
              <a:rPr lang="pl-PL" altLang="en-US" sz="3555" b="1">
                <a:solidFill>
                  <a:schemeClr val="bg1"/>
                </a:solidFill>
                <a:latin typeface="Century" panose="02040604050505020304" charset="0"/>
                <a:cs typeface="Century" panose="02040604050505020304" charset="0"/>
                <a:sym typeface="+mn-ea"/>
              </a:rPr>
              <a:t>DZIAŁNIA PROEKOLOGICZNE </a:t>
            </a:r>
            <a:br>
              <a:rPr lang="pl-PL" altLang="en-US" sz="3555" b="1">
                <a:solidFill>
                  <a:schemeClr val="bg1"/>
                </a:solidFill>
                <a:latin typeface="Century" panose="02040604050505020304" charset="0"/>
                <a:cs typeface="Century" panose="02040604050505020304" charset="0"/>
                <a:sym typeface="+mn-ea"/>
              </a:rPr>
            </a:br>
            <a:r>
              <a:rPr lang="pl-PL" altLang="en-US" sz="3555" b="1">
                <a:solidFill>
                  <a:schemeClr val="bg1"/>
                </a:solidFill>
                <a:latin typeface="Century" panose="02040604050505020304" charset="0"/>
                <a:cs typeface="Century" panose="02040604050505020304" charset="0"/>
                <a:sym typeface="+mn-ea"/>
              </a:rPr>
              <a:t>W USŁUGACH</a:t>
            </a:r>
            <a:r>
              <a:rPr lang="pl-PL" altLang="en-US"/>
              <a:t/>
            </a:r>
            <a:br>
              <a:rPr lang="pl-PL" altLang="en-US"/>
            </a:br>
            <a:endParaRPr lang="pl-PL" altLang="en-US"/>
          </a:p>
        </p:txBody>
      </p:sp>
      <p:sp>
        <p:nvSpPr>
          <p:cNvPr id="9" name="Podtytuł 8"/>
          <p:cNvSpPr>
            <a:spLocks noGrp="1"/>
          </p:cNvSpPr>
          <p:nvPr>
            <p:ph type="subTitle" idx="1"/>
          </p:nvPr>
        </p:nvSpPr>
        <p:spPr>
          <a:xfrm>
            <a:off x="134620" y="1499870"/>
            <a:ext cx="8626475" cy="5188585"/>
          </a:xfrm>
        </p:spPr>
        <p:txBody>
          <a:bodyPr>
            <a:noAutofit/>
          </a:bodyPr>
          <a:lstStyle/>
          <a:p>
            <a:pPr algn="just" fontAlgn="auto">
              <a:lnSpc>
                <a:spcPct val="150000"/>
              </a:lnSpc>
              <a:spcBef>
                <a:spcPts val="0"/>
              </a:spcBef>
            </a:pPr>
            <a:r>
              <a:rPr lang="pl-PL" altLang="en-US" sz="1400">
                <a:solidFill>
                  <a:schemeClr val="tx1"/>
                </a:solidFill>
                <a:latin typeface="Century" panose="02040604050505020304" charset="0"/>
                <a:cs typeface="Century" panose="02040604050505020304" charset="0"/>
              </a:rPr>
              <a:t>Rola usług w gospodarce światowej, stale wzrasta.  Wśród usług mających szczególny wpływ </a:t>
            </a:r>
            <a:br>
              <a:rPr lang="pl-PL" altLang="en-US" sz="1400">
                <a:solidFill>
                  <a:schemeClr val="tx1"/>
                </a:solidFill>
                <a:latin typeface="Century" panose="02040604050505020304" charset="0"/>
                <a:cs typeface="Century" panose="02040604050505020304" charset="0"/>
              </a:rPr>
            </a:br>
            <a:r>
              <a:rPr lang="pl-PL" altLang="en-US" sz="1400">
                <a:solidFill>
                  <a:schemeClr val="tx1"/>
                </a:solidFill>
                <a:latin typeface="Century" panose="02040604050505020304" charset="0"/>
                <a:cs typeface="Century" panose="02040604050505020304" charset="0"/>
              </a:rPr>
              <a:t>na środowisko wymienia się przede wszystkim transport i turystykę. </a:t>
            </a:r>
          </a:p>
          <a:p>
            <a:pPr algn="just" fontAlgn="auto">
              <a:lnSpc>
                <a:spcPct val="150000"/>
              </a:lnSpc>
              <a:spcBef>
                <a:spcPts val="0"/>
              </a:spcBef>
            </a:pPr>
            <a:r>
              <a:rPr lang="pl-PL" altLang="en-US" sz="1400">
                <a:solidFill>
                  <a:schemeClr val="tx1"/>
                </a:solidFill>
                <a:latin typeface="Century" panose="02040604050505020304" charset="0"/>
                <a:cs typeface="Century" panose="02040604050505020304" charset="0"/>
              </a:rPr>
              <a:t>Wśród działań, które można podjąć wymienia się:</a:t>
            </a:r>
          </a:p>
          <a:p>
            <a:pPr marL="285750" algn="just" fontAlgn="auto">
              <a:lnSpc>
                <a:spcPct val="150000"/>
              </a:lnSpc>
              <a:spcBef>
                <a:spcPts val="0"/>
              </a:spcBef>
              <a:buFont typeface="Wingdings" panose="05000000000000000000" charset="0"/>
              <a:buChar char="q"/>
            </a:pPr>
            <a:r>
              <a:rPr lang="pl-PL" altLang="en-US" sz="1400">
                <a:solidFill>
                  <a:schemeClr val="tx1"/>
                </a:solidFill>
                <a:latin typeface="Century" panose="02040604050505020304" charset="0"/>
                <a:cs typeface="Century" panose="02040604050505020304" charset="0"/>
              </a:rPr>
              <a:t> Termomodernizację budynków oraz wdrażanie technologii energooszczędnych (zarówno </a:t>
            </a:r>
            <a:br>
              <a:rPr lang="pl-PL" altLang="en-US" sz="1400">
                <a:solidFill>
                  <a:schemeClr val="tx1"/>
                </a:solidFill>
                <a:latin typeface="Century" panose="02040604050505020304" charset="0"/>
                <a:cs typeface="Century" panose="02040604050505020304" charset="0"/>
              </a:rPr>
            </a:br>
            <a:r>
              <a:rPr lang="pl-PL" altLang="en-US" sz="1400">
                <a:solidFill>
                  <a:schemeClr val="tx1"/>
                </a:solidFill>
                <a:latin typeface="Century" panose="02040604050505020304" charset="0"/>
                <a:cs typeface="Century" panose="02040604050505020304" charset="0"/>
              </a:rPr>
              <a:t>w zakresie ogrzewania i chłodzenia jak również zużycia prądu oraz stosowanie rekuperacji).</a:t>
            </a:r>
          </a:p>
          <a:p>
            <a:pPr marL="285750" algn="just" fontAlgn="auto">
              <a:lnSpc>
                <a:spcPct val="150000"/>
              </a:lnSpc>
              <a:spcBef>
                <a:spcPts val="0"/>
              </a:spcBef>
              <a:buFont typeface="Wingdings" panose="05000000000000000000" charset="0"/>
              <a:buChar char="q"/>
            </a:pPr>
            <a:r>
              <a:rPr lang="pl-PL" altLang="en-US" sz="1400">
                <a:solidFill>
                  <a:schemeClr val="tx1"/>
                </a:solidFill>
                <a:latin typeface="Century" panose="02040604050505020304" charset="0"/>
                <a:cs typeface="Century" panose="02040604050505020304" charset="0"/>
              </a:rPr>
              <a:t> Stosowanie technologii ograniczających zużycie wody w tym wykorzystanie brudnej wody </a:t>
            </a:r>
            <a:br>
              <a:rPr lang="pl-PL" altLang="en-US" sz="1400">
                <a:solidFill>
                  <a:schemeClr val="tx1"/>
                </a:solidFill>
                <a:latin typeface="Century" panose="02040604050505020304" charset="0"/>
                <a:cs typeface="Century" panose="02040604050505020304" charset="0"/>
              </a:rPr>
            </a:br>
            <a:r>
              <a:rPr lang="pl-PL" altLang="en-US" sz="1400">
                <a:solidFill>
                  <a:schemeClr val="tx1"/>
                </a:solidFill>
                <a:latin typeface="Century" panose="02040604050505020304" charset="0"/>
                <a:cs typeface="Century" panose="02040604050505020304" charset="0"/>
              </a:rPr>
              <a:t>w celach ogrodniczych.</a:t>
            </a:r>
          </a:p>
          <a:p>
            <a:pPr marL="285750" algn="just" fontAlgn="auto">
              <a:lnSpc>
                <a:spcPct val="150000"/>
              </a:lnSpc>
              <a:spcBef>
                <a:spcPts val="0"/>
              </a:spcBef>
              <a:buFont typeface="Wingdings" panose="05000000000000000000" charset="0"/>
              <a:buChar char="q"/>
            </a:pPr>
            <a:r>
              <a:rPr lang="pl-PL" altLang="en-US" sz="1400">
                <a:solidFill>
                  <a:schemeClr val="tx1"/>
                </a:solidFill>
                <a:latin typeface="Century" panose="02040604050505020304" charset="0"/>
                <a:cs typeface="Century" panose="02040604050505020304" charset="0"/>
              </a:rPr>
              <a:t> Korzystanie z własnych mini-oczyszczalni ścieków.</a:t>
            </a:r>
          </a:p>
          <a:p>
            <a:pPr marL="285750" algn="just" fontAlgn="auto">
              <a:lnSpc>
                <a:spcPct val="150000"/>
              </a:lnSpc>
              <a:spcBef>
                <a:spcPts val="0"/>
              </a:spcBef>
              <a:buFont typeface="Wingdings" panose="05000000000000000000" charset="0"/>
              <a:buChar char="q"/>
            </a:pPr>
            <a:r>
              <a:rPr lang="pl-PL" altLang="en-US" sz="1400">
                <a:solidFill>
                  <a:schemeClr val="tx1"/>
                </a:solidFill>
                <a:latin typeface="Century" panose="02040604050505020304" charset="0"/>
                <a:cs typeface="Century" panose="02040604050505020304" charset="0"/>
              </a:rPr>
              <a:t> Odpowiedzialne podejście do segregowania odpadów.</a:t>
            </a:r>
          </a:p>
          <a:p>
            <a:pPr marL="285750" algn="just" fontAlgn="auto">
              <a:lnSpc>
                <a:spcPct val="150000"/>
              </a:lnSpc>
              <a:spcBef>
                <a:spcPts val="0"/>
              </a:spcBef>
              <a:buFont typeface="Wingdings" panose="05000000000000000000" charset="0"/>
              <a:buChar char="q"/>
            </a:pPr>
            <a:r>
              <a:rPr lang="pl-PL" altLang="en-US" sz="1400">
                <a:solidFill>
                  <a:schemeClr val="tx1"/>
                </a:solidFill>
                <a:latin typeface="Century" panose="02040604050505020304" charset="0"/>
                <a:cs typeface="Century" panose="02040604050505020304" charset="0"/>
              </a:rPr>
              <a:t> Stosowanie ekologicznych materiałów przechowywania i pakowania żywności w tym zwłaszcza ograniczanie plastiku.</a:t>
            </a:r>
          </a:p>
          <a:p>
            <a:pPr marL="285750" algn="just" fontAlgn="auto">
              <a:lnSpc>
                <a:spcPct val="150000"/>
              </a:lnSpc>
              <a:spcBef>
                <a:spcPts val="0"/>
              </a:spcBef>
              <a:buFont typeface="Wingdings" panose="05000000000000000000" charset="0"/>
              <a:buChar char="q"/>
            </a:pPr>
            <a:r>
              <a:rPr lang="pl-PL" altLang="en-US" sz="1400">
                <a:solidFill>
                  <a:schemeClr val="tx1"/>
                </a:solidFill>
                <a:latin typeface="Century" panose="02040604050505020304" charset="0"/>
                <a:cs typeface="Century" panose="02040604050505020304" charset="0"/>
              </a:rPr>
              <a:t> Rozwój transportu zbiorowego, zwłaszcza o napędzie </a:t>
            </a:r>
          </a:p>
          <a:p>
            <a:pPr marL="285750" algn="just" fontAlgn="auto">
              <a:lnSpc>
                <a:spcPct val="150000"/>
              </a:lnSpc>
              <a:spcBef>
                <a:spcPts val="0"/>
              </a:spcBef>
              <a:buFont typeface="Wingdings" panose="05000000000000000000" charset="0"/>
            </a:pPr>
            <a:r>
              <a:rPr lang="pl-PL" altLang="en-US" sz="1400">
                <a:solidFill>
                  <a:schemeClr val="tx1"/>
                </a:solidFill>
                <a:latin typeface="Century" panose="02040604050505020304" charset="0"/>
                <a:cs typeface="Century" panose="02040604050505020304" charset="0"/>
              </a:rPr>
              <a:t>elektrycznym (w tym kolei) w miejsce transportu indywidualnego, </a:t>
            </a:r>
          </a:p>
          <a:p>
            <a:pPr marL="285750" algn="just" fontAlgn="auto">
              <a:lnSpc>
                <a:spcPct val="150000"/>
              </a:lnSpc>
              <a:spcBef>
                <a:spcPts val="0"/>
              </a:spcBef>
              <a:buFont typeface="Wingdings" panose="05000000000000000000" charset="0"/>
            </a:pPr>
            <a:r>
              <a:rPr lang="pl-PL" altLang="en-US" sz="1400">
                <a:solidFill>
                  <a:schemeClr val="tx1"/>
                </a:solidFill>
                <a:latin typeface="Century" panose="02040604050505020304" charset="0"/>
                <a:cs typeface="Century" panose="02040604050505020304" charset="0"/>
              </a:rPr>
              <a:t>zwłaszcza spalinowego.</a:t>
            </a:r>
          </a:p>
          <a:p>
            <a:pPr marL="285750" algn="just" fontAlgn="auto">
              <a:lnSpc>
                <a:spcPct val="150000"/>
              </a:lnSpc>
              <a:spcBef>
                <a:spcPts val="0"/>
              </a:spcBef>
              <a:buFont typeface="Wingdings" panose="05000000000000000000" charset="0"/>
              <a:buChar char="q"/>
            </a:pPr>
            <a:r>
              <a:rPr lang="pl-PL" altLang="en-US" sz="1400">
                <a:solidFill>
                  <a:schemeClr val="tx1"/>
                </a:solidFill>
                <a:latin typeface="Century" panose="02040604050505020304" charset="0"/>
                <a:cs typeface="Century" panose="02040604050505020304" charset="0"/>
              </a:rPr>
              <a:t> Wprowadzenie stref chronionej przyrody niedostępnej dla turystów.</a:t>
            </a:r>
          </a:p>
          <a:p>
            <a:pPr marL="285750" algn="just" fontAlgn="auto">
              <a:lnSpc>
                <a:spcPct val="150000"/>
              </a:lnSpc>
              <a:spcBef>
                <a:spcPts val="0"/>
              </a:spcBef>
              <a:buFont typeface="Wingdings" panose="05000000000000000000" charset="0"/>
              <a:buChar char="q"/>
            </a:pPr>
            <a:r>
              <a:rPr lang="pl-PL" altLang="en-US" sz="1400">
                <a:solidFill>
                  <a:schemeClr val="tx1"/>
                </a:solidFill>
                <a:latin typeface="Century" panose="02040604050505020304" charset="0"/>
                <a:cs typeface="Century" panose="02040604050505020304" charset="0"/>
              </a:rPr>
              <a:t> Wprowadzanie w usługach biurowych elektronicznego obiegu dokumentów.</a:t>
            </a:r>
          </a:p>
        </p:txBody>
      </p:sp>
      <p:pic>
        <p:nvPicPr>
          <p:cNvPr id="3" name="Obraz 51"/>
          <p:cNvPicPr>
            <a:picLocks noChangeAspect="1"/>
          </p:cNvPicPr>
          <p:nvPr/>
        </p:nvPicPr>
        <p:blipFill>
          <a:blip r:embed="rId2"/>
          <a:stretch>
            <a:fillRect/>
          </a:stretch>
        </p:blipFill>
        <p:spPr>
          <a:xfrm>
            <a:off x="6248400" y="4876800"/>
            <a:ext cx="2581910" cy="1261745"/>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19555" y="274955"/>
            <a:ext cx="7228840" cy="1143000"/>
          </a:xfrm>
        </p:spPr>
        <p:txBody>
          <a:bodyPr>
            <a:normAutofit fontScale="90000"/>
          </a:bodyPr>
          <a:lstStyle/>
          <a:p>
            <a:r>
              <a:rPr lang="pl-PL" altLang="en-US" sz="3600" b="1">
                <a:solidFill>
                  <a:schemeClr val="bg1"/>
                </a:solidFill>
                <a:latin typeface="Century" panose="02040604050505020304" charset="0"/>
                <a:cs typeface="Century" panose="02040604050505020304" charset="0"/>
              </a:rPr>
              <a:t>TROSZCZMY SIĘ O ŚRODOWISKO</a:t>
            </a:r>
          </a:p>
        </p:txBody>
      </p:sp>
      <p:sp>
        <p:nvSpPr>
          <p:cNvPr id="3" name="Symbol zastępczy zawartości 2"/>
          <p:cNvSpPr>
            <a:spLocks noGrp="1"/>
          </p:cNvSpPr>
          <p:nvPr>
            <p:ph idx="1"/>
          </p:nvPr>
        </p:nvSpPr>
        <p:spPr/>
        <p:txBody>
          <a:bodyPr>
            <a:normAutofit fontScale="80000"/>
          </a:bodyPr>
          <a:lstStyle/>
          <a:p>
            <a:pPr marL="0" indent="0" algn="just">
              <a:buNone/>
            </a:pPr>
            <a:r>
              <a:rPr lang="pl-PL" altLang="en-US"/>
              <a:t>Troska o środowisko to nie tylko dbanie o przyrodę wokół nas, to także troska o nasze zdrowie, naszą przyszłość i los planety, na której będą żyły nasze dzieci. Dlatego należy starać się o lepsze zrozumienie mechanizmów rządzących przyrodą i działać w taki sposób, który będzie korzystny dla środowiska.Gdyby każdy z nas choć minimalnie zmienił codzienne nawyki - np. nieco krócej brał prysznic, zakręcał wodę podczas mycia zębów, segregował śmieci, a podczas zakupów używał toreb wielokrotnego użytku - to efekty takich działań już w krótkim czasie byłyby bardzo wymierne.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685800" y="457200"/>
            <a:ext cx="7772400" cy="1470025"/>
          </a:xfrm>
        </p:spPr>
        <p:txBody>
          <a:bodyPr/>
          <a:lstStyle/>
          <a:p>
            <a:endParaRPr lang="pl-PL" altLang="en-US"/>
          </a:p>
        </p:txBody>
      </p:sp>
      <p:sp>
        <p:nvSpPr>
          <p:cNvPr id="6" name="Podtytuł 5"/>
          <p:cNvSpPr>
            <a:spLocks noGrp="1"/>
          </p:cNvSpPr>
          <p:nvPr>
            <p:ph type="subTitle" idx="1"/>
          </p:nvPr>
        </p:nvSpPr>
        <p:spPr>
          <a:xfrm>
            <a:off x="685800" y="1750695"/>
            <a:ext cx="8070215" cy="3754120"/>
          </a:xfrm>
        </p:spPr>
        <p:txBody>
          <a:bodyPr>
            <a:normAutofit fontScale="40000"/>
          </a:bodyPr>
          <a:lstStyle/>
          <a:p>
            <a:pPr algn="l"/>
            <a:r>
              <a:rPr lang="pl-PL" altLang="en-US" b="1">
                <a:solidFill>
                  <a:schemeClr val="tx1"/>
                </a:solidFill>
                <a:latin typeface="Century" panose="02040604050505020304" charset="0"/>
                <a:cs typeface="Century" panose="02040604050505020304" charset="0"/>
              </a:rPr>
              <a:t>ŹRÓDŁA:</a:t>
            </a:r>
          </a:p>
          <a:p>
            <a:pPr algn="l"/>
            <a:r>
              <a:rPr lang="pl-PL" altLang="en-US" b="1">
                <a:solidFill>
                  <a:schemeClr val="tx1"/>
                </a:solidFill>
                <a:latin typeface="Century" panose="02040604050505020304" charset="0"/>
                <a:cs typeface="Century" panose="02040604050505020304" charset="0"/>
              </a:rPr>
              <a:t>https://www.national-geographic.pl/artykul/dzialania-ekologiczne-lista-rzeczy-ktore-mozna-robic-juz-teraz-dla-zdrowszej-planety?page=4</a:t>
            </a:r>
          </a:p>
          <a:p>
            <a:pPr algn="l"/>
            <a:r>
              <a:rPr lang="pl-PL" altLang="en-US" b="1">
                <a:solidFill>
                  <a:schemeClr val="tx1"/>
                </a:solidFill>
                <a:latin typeface="Century" panose="02040604050505020304" charset="0"/>
                <a:cs typeface="Century" panose="02040604050505020304" charset="0"/>
              </a:rPr>
              <a:t>https://ekofabryka.com.pl/dzialania-ekologiczne-w-gospodarstwie-domowym/</a:t>
            </a:r>
          </a:p>
          <a:p>
            <a:pPr algn="l"/>
            <a:r>
              <a:rPr lang="pl-PL" altLang="en-US" b="1">
                <a:solidFill>
                  <a:schemeClr val="tx1"/>
                </a:solidFill>
                <a:latin typeface="Century" panose="02040604050505020304" charset="0"/>
                <a:cs typeface="Century" panose="02040604050505020304" charset="0"/>
              </a:rPr>
              <a:t>https://www.gov.pl/web/klimat/swiadomosc-i-zachowania-ekologiczne-polakow</a:t>
            </a:r>
          </a:p>
          <a:p>
            <a:pPr algn="l"/>
            <a:r>
              <a:rPr lang="pl-PL" altLang="en-US" b="1">
                <a:solidFill>
                  <a:schemeClr val="tx1"/>
                </a:solidFill>
                <a:latin typeface="Century" panose="02040604050505020304" charset="0"/>
                <a:cs typeface="Century" panose="02040604050505020304" charset="0"/>
              </a:rPr>
              <a:t>https://www.sejm.gov.pl/sejm9.nsf/ekologia.xsp</a:t>
            </a:r>
          </a:p>
          <a:p>
            <a:pPr algn="l"/>
            <a:r>
              <a:rPr lang="pl-PL" altLang="en-US" b="1">
                <a:solidFill>
                  <a:schemeClr val="tx1"/>
                </a:solidFill>
                <a:latin typeface="Century" panose="02040604050505020304" charset="0"/>
                <a:cs typeface="Century" panose="02040604050505020304" charset="0"/>
              </a:rPr>
              <a:t>https://www.eden.pl/blog/swiadomosc-ekologiczna-dlaczego-jest-tak-wazna-dla-marek-i-jak-ja-rozwijac-wsrod</a:t>
            </a:r>
          </a:p>
          <a:p>
            <a:pPr algn="l"/>
            <a:r>
              <a:rPr lang="pl-PL" altLang="en-US" b="1">
                <a:solidFill>
                  <a:schemeClr val="tx1"/>
                </a:solidFill>
                <a:latin typeface="Century" panose="02040604050505020304" charset="0"/>
                <a:cs typeface="Century" panose="02040604050505020304" charset="0"/>
              </a:rPr>
              <a:t>https://www.aquanet.pl/dlaczego-oszczedzac-wode,153</a:t>
            </a:r>
          </a:p>
          <a:p>
            <a:pPr algn="l"/>
            <a:r>
              <a:rPr lang="pl-PL" altLang="en-US" b="1">
                <a:solidFill>
                  <a:schemeClr val="tx1"/>
                </a:solidFill>
                <a:latin typeface="Century" panose="02040604050505020304" charset="0"/>
                <a:cs typeface="Century" panose="02040604050505020304" charset="0"/>
              </a:rPr>
              <a:t>http://www.osrodekedukacjiekologicznej.pl/</a:t>
            </a:r>
          </a:p>
          <a:p>
            <a:pPr algn="l"/>
            <a:r>
              <a:rPr lang="pl-PL" altLang="en-US" b="1">
                <a:solidFill>
                  <a:schemeClr val="tx1"/>
                </a:solidFill>
                <a:latin typeface="Century" panose="02040604050505020304" charset="0"/>
                <a:cs typeface="Century" panose="02040604050505020304" charset="0"/>
              </a:rPr>
              <a:t>Zużyty sprzęt elektryczny i elektroniczny a ochrona środowiska, mgr ADAM GOŁĄBEK Instytut Technik Innowacyjnych EMAG </a:t>
            </a:r>
          </a:p>
          <a:p>
            <a:pPr algn="l"/>
            <a:r>
              <a:rPr lang="pl-PL" altLang="en-US" b="1">
                <a:solidFill>
                  <a:schemeClr val="tx1"/>
                </a:solidFill>
                <a:latin typeface="Century" panose="02040604050505020304" charset="0"/>
                <a:cs typeface="Century" panose="02040604050505020304" charset="0"/>
              </a:rPr>
              <a:t>www.zm.org.p</a:t>
            </a:r>
          </a:p>
          <a:p>
            <a:pPr algn="l"/>
            <a:r>
              <a:rPr lang="pl-PL" altLang="en-US" b="1">
                <a:solidFill>
                  <a:schemeClr val="tx1"/>
                </a:solidFill>
                <a:latin typeface="Century" panose="02040604050505020304" charset="0"/>
                <a:cs typeface="Century" panose="02040604050505020304" charset="0"/>
              </a:rPr>
              <a:t>http://listydlaziemi.pl/aktualnosci/czym-palic-w-piecu</a:t>
            </a:r>
          </a:p>
          <a:p>
            <a:pPr algn="l"/>
            <a:r>
              <a:rPr lang="pl-PL" altLang="en-US" b="1">
                <a:solidFill>
                  <a:schemeClr val="tx1"/>
                </a:solidFill>
                <a:latin typeface="Century" panose="02040604050505020304" charset="0"/>
                <a:cs typeface="Century" panose="02040604050505020304" charset="0"/>
              </a:rPr>
              <a:t>http://dlalejdis.pl/artykuly/odziez_uzywana_a_ekologia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133600" y="2362200"/>
            <a:ext cx="6934200" cy="715963"/>
          </a:xfrm>
        </p:spPr>
        <p:txBody>
          <a:bodyPr/>
          <a:lstStyle/>
          <a:p>
            <a:r>
              <a:rPr lang="pl-PL" altLang="en-US" sz="3600" b="1" dirty="0">
                <a:solidFill>
                  <a:srgbClr val="4D4D4D"/>
                </a:solidFill>
              </a:rPr>
              <a:t>DZIĘKUJĘ ZA UWAGĘ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419100"/>
            <a:ext cx="8229600" cy="944880"/>
          </a:xfrm>
        </p:spPr>
        <p:txBody>
          <a:bodyPr>
            <a:normAutofit fontScale="90000"/>
          </a:bodyPr>
          <a:lstStyle/>
          <a:p>
            <a:r>
              <a:rPr lang="pl-PL" altLang="en-US" sz="4000" b="1">
                <a:solidFill>
                  <a:schemeClr val="bg1"/>
                </a:solidFill>
                <a:latin typeface="Century" panose="02040604050505020304" charset="0"/>
                <a:cs typeface="Century" panose="02040604050505020304" charset="0"/>
              </a:rPr>
              <a:t>WZROST ŚWIADOMOŚCI EKOLOGICZNEJ</a:t>
            </a:r>
          </a:p>
        </p:txBody>
      </p:sp>
      <p:sp>
        <p:nvSpPr>
          <p:cNvPr id="3" name="Symbol zastępczy zawartości 2"/>
          <p:cNvSpPr>
            <a:spLocks noGrp="1"/>
          </p:cNvSpPr>
          <p:nvPr>
            <p:ph idx="1"/>
          </p:nvPr>
        </p:nvSpPr>
        <p:spPr>
          <a:xfrm>
            <a:off x="409575" y="1374775"/>
            <a:ext cx="8277225" cy="5360670"/>
          </a:xfrm>
        </p:spPr>
        <p:txBody>
          <a:bodyPr>
            <a:noAutofit/>
          </a:bodyPr>
          <a:lstStyle/>
          <a:p>
            <a:pPr marL="0" indent="0" algn="ctr" fontAlgn="auto">
              <a:lnSpc>
                <a:spcPct val="150000"/>
              </a:lnSpc>
              <a:spcBef>
                <a:spcPts val="0"/>
              </a:spcBef>
              <a:buNone/>
            </a:pPr>
            <a:r>
              <a:rPr lang="pl-PL" altLang="en-US" sz="1500" b="1">
                <a:latin typeface="Century" panose="02040604050505020304" charset="0"/>
                <a:cs typeface="Century" panose="02040604050505020304" charset="0"/>
              </a:rPr>
              <a:t>ZMIANA ŚWIADOMOŚCI MŁODSZYCH KONSUMENTÓW</a:t>
            </a:r>
          </a:p>
          <a:p>
            <a:pPr indent="0" algn="ctr" fontAlgn="auto">
              <a:lnSpc>
                <a:spcPct val="150000"/>
              </a:lnSpc>
              <a:spcBef>
                <a:spcPts val="0"/>
              </a:spcBef>
              <a:buFont typeface="Wingdings" panose="05000000000000000000" charset="0"/>
              <a:buNone/>
            </a:pPr>
            <a:r>
              <a:rPr lang="pl-PL" altLang="en-US" sz="1500">
                <a:latin typeface="Century" panose="02040604050505020304" charset="0"/>
                <a:cs typeface="Century" panose="02040604050505020304" charset="0"/>
              </a:rPr>
              <a:t>Świadomość ekologiczna konsumentów, znacznie wzrosła. Młodzi ludzie chcą </a:t>
            </a:r>
            <a:br>
              <a:rPr lang="pl-PL" altLang="en-US" sz="1500">
                <a:latin typeface="Century" panose="02040604050505020304" charset="0"/>
                <a:cs typeface="Century" panose="02040604050505020304" charset="0"/>
              </a:rPr>
            </a:br>
            <a:r>
              <a:rPr lang="pl-PL" altLang="en-US" sz="1500">
                <a:latin typeface="Century" panose="02040604050505020304" charset="0"/>
                <a:cs typeface="Century" panose="02040604050505020304" charset="0"/>
              </a:rPr>
              <a:t>i oczekują, że będą zdrowsi i będą żyli dłużej niż ich rodzice, dlatego też kładą nacisk </a:t>
            </a:r>
            <a:br>
              <a:rPr lang="pl-PL" altLang="en-US" sz="1500">
                <a:latin typeface="Century" panose="02040604050505020304" charset="0"/>
                <a:cs typeface="Century" panose="02040604050505020304" charset="0"/>
              </a:rPr>
            </a:br>
            <a:r>
              <a:rPr lang="pl-PL" altLang="en-US" sz="1500">
                <a:latin typeface="Century" panose="02040604050505020304" charset="0"/>
                <a:cs typeface="Century" panose="02040604050505020304" charset="0"/>
              </a:rPr>
              <a:t>na odpowiedzialny względem środowiska tryb życia. Ma to swoje odzwierciedlenie </a:t>
            </a:r>
            <a:br>
              <a:rPr lang="pl-PL" altLang="en-US" sz="1500">
                <a:latin typeface="Century" panose="02040604050505020304" charset="0"/>
                <a:cs typeface="Century" panose="02040604050505020304" charset="0"/>
              </a:rPr>
            </a:br>
            <a:r>
              <a:rPr lang="pl-PL" altLang="en-US" sz="1500">
                <a:latin typeface="Century" panose="02040604050505020304" charset="0"/>
                <a:cs typeface="Century" panose="02040604050505020304" charset="0"/>
              </a:rPr>
              <a:t>w wyborach konsumenckich.</a:t>
            </a:r>
          </a:p>
          <a:p>
            <a:pPr indent="-241935" algn="just" fontAlgn="auto">
              <a:lnSpc>
                <a:spcPct val="150000"/>
              </a:lnSpc>
              <a:spcBef>
                <a:spcPts val="0"/>
              </a:spcBef>
              <a:buFont typeface="Wingdings" panose="05000000000000000000" charset="0"/>
              <a:buChar char="Ø"/>
            </a:pPr>
            <a:r>
              <a:rPr lang="pl-PL" altLang="en-US" sz="1500">
                <a:latin typeface="Century" panose="02040604050505020304" charset="0"/>
                <a:cs typeface="Century" panose="02040604050505020304" charset="0"/>
              </a:rPr>
              <a:t>Główną zmianą, zarówno ze względów zdrowotnych, jak i środowiskowych, jest większe</a:t>
            </a:r>
            <a:br>
              <a:rPr lang="pl-PL" altLang="en-US" sz="1500">
                <a:latin typeface="Century" panose="02040604050505020304" charset="0"/>
                <a:cs typeface="Century" panose="02040604050505020304" charset="0"/>
              </a:rPr>
            </a:br>
            <a:r>
              <a:rPr lang="pl-PL" altLang="en-US" sz="1500">
                <a:latin typeface="Century" panose="02040604050505020304" charset="0"/>
                <a:cs typeface="Century" panose="02040604050505020304" charset="0"/>
              </a:rPr>
              <a:t> spożycie bardziej przyjaznych dla środowiska produktów żywnościowych </a:t>
            </a:r>
            <a:br>
              <a:rPr lang="pl-PL" altLang="en-US" sz="1500">
                <a:latin typeface="Century" panose="02040604050505020304" charset="0"/>
                <a:cs typeface="Century" panose="02040604050505020304" charset="0"/>
              </a:rPr>
            </a:br>
            <a:r>
              <a:rPr lang="pl-PL" altLang="en-US" sz="1500">
                <a:latin typeface="Century" panose="02040604050505020304" charset="0"/>
                <a:cs typeface="Century" panose="02040604050505020304" charset="0"/>
              </a:rPr>
              <a:t> i napojów. Najbardziej pożądane są produkty, które są jak najmniej przetworzone, np.  mleko, woda, woda kokosowa czy napoje roślinne.</a:t>
            </a:r>
          </a:p>
          <a:p>
            <a:pPr indent="-210185" algn="just" fontAlgn="auto">
              <a:lnSpc>
                <a:spcPct val="150000"/>
              </a:lnSpc>
              <a:spcBef>
                <a:spcPts val="0"/>
              </a:spcBef>
              <a:buFont typeface="Wingdings" panose="05000000000000000000" charset="0"/>
              <a:buChar char="Ø"/>
            </a:pPr>
            <a:r>
              <a:rPr lang="pl-PL" altLang="en-US" sz="1500">
                <a:latin typeface="Century" panose="02040604050505020304" charset="0"/>
                <a:cs typeface="Century" panose="02040604050505020304" charset="0"/>
              </a:rPr>
              <a:t> W pracy, szczególnie w biurowcach, pracownicy coraz bardziej zwracają uwagę </a:t>
            </a:r>
            <a:br>
              <a:rPr lang="pl-PL" altLang="en-US" sz="1500">
                <a:latin typeface="Century" panose="02040604050505020304" charset="0"/>
                <a:cs typeface="Century" panose="02040604050505020304" charset="0"/>
              </a:rPr>
            </a:br>
            <a:r>
              <a:rPr lang="pl-PL" altLang="en-US" sz="1500">
                <a:latin typeface="Century" panose="02040604050505020304" charset="0"/>
                <a:cs typeface="Century" panose="02040604050505020304" charset="0"/>
              </a:rPr>
              <a:t> na dostarczane im benefity, np. pochodzenie owoców, kawy, </a:t>
            </a:r>
          </a:p>
          <a:p>
            <a:pPr marL="132715" indent="0" algn="just" fontAlgn="auto">
              <a:lnSpc>
                <a:spcPct val="150000"/>
              </a:lnSpc>
              <a:spcBef>
                <a:spcPts val="0"/>
              </a:spcBef>
              <a:buFont typeface="Wingdings" panose="05000000000000000000" charset="0"/>
              <a:buNone/>
            </a:pPr>
            <a:r>
              <a:rPr lang="pl-PL" altLang="en-US" sz="1500">
                <a:latin typeface="Century" panose="02040604050505020304" charset="0"/>
                <a:cs typeface="Century" panose="02040604050505020304" charset="0"/>
              </a:rPr>
              <a:t>     herbaty (fair trade) czy tak podstawowej kwestii, jak </a:t>
            </a:r>
          </a:p>
          <a:p>
            <a:pPr marL="132715" indent="0" algn="just" fontAlgn="auto">
              <a:lnSpc>
                <a:spcPct val="150000"/>
              </a:lnSpc>
              <a:spcBef>
                <a:spcPts val="0"/>
              </a:spcBef>
              <a:buFont typeface="Wingdings" panose="05000000000000000000" charset="0"/>
              <a:buNone/>
            </a:pPr>
            <a:r>
              <a:rPr lang="pl-PL" altLang="en-US" sz="1500">
                <a:latin typeface="Century" panose="02040604050505020304" charset="0"/>
                <a:cs typeface="Century" panose="02040604050505020304" charset="0"/>
              </a:rPr>
              <a:t>     woda – wybór pomiędzy baniakiem a butelką w plastikowych </a:t>
            </a:r>
          </a:p>
          <a:p>
            <a:pPr marL="132715" indent="0" algn="just" fontAlgn="auto">
              <a:lnSpc>
                <a:spcPct val="150000"/>
              </a:lnSpc>
              <a:spcBef>
                <a:spcPts val="0"/>
              </a:spcBef>
              <a:buFont typeface="Wingdings" panose="05000000000000000000" charset="0"/>
              <a:buNone/>
            </a:pPr>
            <a:r>
              <a:rPr lang="pl-PL" altLang="en-US" sz="1500">
                <a:latin typeface="Century" panose="02040604050505020304" charset="0"/>
                <a:cs typeface="Century" panose="02040604050505020304" charset="0"/>
              </a:rPr>
              <a:t>     zgrzewkach.</a:t>
            </a:r>
          </a:p>
        </p:txBody>
      </p:sp>
      <p:pic>
        <p:nvPicPr>
          <p:cNvPr id="4" name="Obraz 3"/>
          <p:cNvPicPr>
            <a:picLocks noChangeAspect="1"/>
          </p:cNvPicPr>
          <p:nvPr/>
        </p:nvPicPr>
        <p:blipFill>
          <a:blip r:embed="rId2"/>
          <a:stretch>
            <a:fillRect/>
          </a:stretch>
        </p:blipFill>
        <p:spPr>
          <a:xfrm>
            <a:off x="6477000" y="5105400"/>
            <a:ext cx="2209800" cy="13030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30680" y="274955"/>
            <a:ext cx="7056120" cy="1143000"/>
          </a:xfrm>
        </p:spPr>
        <p:txBody>
          <a:bodyPr/>
          <a:lstStyle/>
          <a:p>
            <a:r>
              <a:rPr lang="pl-PL" altLang="en-US" b="1">
                <a:solidFill>
                  <a:schemeClr val="bg1"/>
                </a:solidFill>
                <a:latin typeface="Century" panose="02040604050505020304" charset="0"/>
                <a:cs typeface="Century" panose="02040604050505020304" charset="0"/>
              </a:rPr>
              <a:t>CZŁOWIEK - PRZYRODA</a:t>
            </a:r>
          </a:p>
        </p:txBody>
      </p:sp>
      <p:sp>
        <p:nvSpPr>
          <p:cNvPr id="3" name="Symbol zastępczy zawartości 2"/>
          <p:cNvSpPr>
            <a:spLocks noGrp="1"/>
          </p:cNvSpPr>
          <p:nvPr>
            <p:ph idx="1"/>
          </p:nvPr>
        </p:nvSpPr>
        <p:spPr>
          <a:xfrm>
            <a:off x="457200" y="1600200"/>
            <a:ext cx="8259445" cy="4970145"/>
          </a:xfrm>
        </p:spPr>
        <p:txBody>
          <a:bodyPr>
            <a:normAutofit/>
          </a:bodyPr>
          <a:lstStyle/>
          <a:p>
            <a:pPr marL="0" indent="0" algn="just" fontAlgn="auto">
              <a:lnSpc>
                <a:spcPct val="150000"/>
              </a:lnSpc>
              <a:spcBef>
                <a:spcPts val="0"/>
              </a:spcBef>
              <a:buNone/>
            </a:pPr>
            <a:r>
              <a:rPr lang="pl-PL" altLang="en-US" sz="1800">
                <a:latin typeface="Century" panose="02040604050505020304" charset="0"/>
                <a:cs typeface="Century" panose="02040604050505020304" charset="0"/>
                <a:sym typeface="+mn-ea"/>
              </a:rPr>
              <a:t>Jednak od wielu lat obserwowalny jest ujemny wpływ człowieka na przyrodę ożywioną, glebę, powietrze i wodę. Coraz częściej podnoszone są głosy </a:t>
            </a:r>
            <a:br>
              <a:rPr lang="pl-PL" altLang="en-US" sz="1800">
                <a:latin typeface="Century" panose="02040604050505020304" charset="0"/>
                <a:cs typeface="Century" panose="02040604050505020304" charset="0"/>
                <a:sym typeface="+mn-ea"/>
              </a:rPr>
            </a:br>
            <a:r>
              <a:rPr lang="pl-PL" altLang="en-US" sz="1800">
                <a:latin typeface="Century" panose="02040604050505020304" charset="0"/>
                <a:cs typeface="Century" panose="02040604050505020304" charset="0"/>
                <a:sym typeface="+mn-ea"/>
              </a:rPr>
              <a:t>o globalnych zmianach klimatycznych, do których człowiek przyłożył swoją rękę. Zanieczyszczenia antropogeniczne stanowią poważny problem, przed którym stajemy dziś wszyscy.</a:t>
            </a:r>
            <a:endParaRPr lang="pl-PL" altLang="en-US" sz="1800" b="1">
              <a:latin typeface="Century" panose="02040604050505020304" charset="0"/>
              <a:cs typeface="Century" panose="02040604050505020304" charset="0"/>
            </a:endParaRPr>
          </a:p>
          <a:p>
            <a:pPr marL="0" indent="0" algn="ctr" fontAlgn="auto">
              <a:lnSpc>
                <a:spcPct val="150000"/>
              </a:lnSpc>
              <a:spcBef>
                <a:spcPts val="0"/>
              </a:spcBef>
              <a:buNone/>
            </a:pPr>
            <a:endParaRPr lang="pl-PL" altLang="en-US" sz="2000" b="1">
              <a:latin typeface="Century" panose="02040604050505020304" charset="0"/>
              <a:cs typeface="Century" panose="02040604050505020304" charset="0"/>
            </a:endParaRPr>
          </a:p>
          <a:p>
            <a:pPr marL="0" indent="0" algn="ctr" fontAlgn="auto">
              <a:lnSpc>
                <a:spcPct val="150000"/>
              </a:lnSpc>
              <a:spcBef>
                <a:spcPts val="0"/>
              </a:spcBef>
              <a:buNone/>
            </a:pPr>
            <a:r>
              <a:rPr lang="pl-PL" altLang="en-US" sz="2000" b="1">
                <a:latin typeface="Century" panose="02040604050505020304" charset="0"/>
                <a:cs typeface="Century" panose="02040604050505020304" charset="0"/>
              </a:rPr>
              <a:t>Istnieje więc o konieczności wprowadzenia zmian  </a:t>
            </a:r>
            <a:br>
              <a:rPr lang="pl-PL" altLang="en-US" sz="2000" b="1">
                <a:latin typeface="Century" panose="02040604050505020304" charset="0"/>
                <a:cs typeface="Century" panose="02040604050505020304" charset="0"/>
              </a:rPr>
            </a:br>
            <a:r>
              <a:rPr lang="pl-PL" altLang="en-US" sz="2000" b="1">
                <a:latin typeface="Century" panose="02040604050505020304" charset="0"/>
                <a:cs typeface="Century" panose="02040604050505020304" charset="0"/>
              </a:rPr>
              <a:t>w naszym dotychczasowym stylu życia. </a:t>
            </a:r>
          </a:p>
          <a:p>
            <a:pPr marL="0" indent="0" algn="just" fontAlgn="auto">
              <a:lnSpc>
                <a:spcPct val="150000"/>
              </a:lnSpc>
              <a:spcBef>
                <a:spcPts val="0"/>
              </a:spcBef>
              <a:buNone/>
            </a:pPr>
            <a:r>
              <a:rPr lang="pl-PL" altLang="en-US" b="1">
                <a:latin typeface="Century" panose="02040604050505020304" charset="0"/>
                <a:cs typeface="Century" panose="02040604050505020304" charset="0"/>
              </a:rPr>
              <a:t> </a:t>
            </a:r>
          </a:p>
        </p:txBody>
      </p:sp>
      <p:pic>
        <p:nvPicPr>
          <p:cNvPr id="4" name="Obraz 3"/>
          <p:cNvPicPr>
            <a:picLocks noChangeAspect="1"/>
          </p:cNvPicPr>
          <p:nvPr/>
        </p:nvPicPr>
        <p:blipFill>
          <a:blip r:embed="rId2"/>
          <a:stretch>
            <a:fillRect/>
          </a:stretch>
        </p:blipFill>
        <p:spPr>
          <a:xfrm>
            <a:off x="6400800" y="5153660"/>
            <a:ext cx="2360295" cy="14166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05915" y="274955"/>
            <a:ext cx="7080885" cy="1143000"/>
          </a:xfrm>
        </p:spPr>
        <p:txBody>
          <a:bodyPr>
            <a:normAutofit fontScale="90000"/>
          </a:bodyPr>
          <a:lstStyle/>
          <a:p>
            <a:r>
              <a:rPr lang="pl-PL" altLang="en-US" b="1">
                <a:solidFill>
                  <a:schemeClr val="bg1"/>
                </a:solidFill>
                <a:latin typeface="Century" panose="02040604050505020304" charset="0"/>
                <a:cs typeface="Century" panose="02040604050505020304" charset="0"/>
              </a:rPr>
              <a:t>DZIAŁNIA EKOLOGICZNE</a:t>
            </a:r>
          </a:p>
        </p:txBody>
      </p:sp>
      <p:sp>
        <p:nvSpPr>
          <p:cNvPr id="3" name="Symbol zastępczy zawartości 2"/>
          <p:cNvSpPr>
            <a:spLocks noGrp="1"/>
          </p:cNvSpPr>
          <p:nvPr>
            <p:ph idx="1"/>
          </p:nvPr>
        </p:nvSpPr>
        <p:spPr/>
        <p:txBody>
          <a:bodyPr>
            <a:normAutofit fontScale="70000"/>
          </a:bodyPr>
          <a:lstStyle/>
          <a:p>
            <a:pPr marL="0" indent="0" algn="ctr">
              <a:buNone/>
            </a:pPr>
            <a:r>
              <a:rPr lang="pl-PL" altLang="en-US" b="1">
                <a:latin typeface="Century" panose="02040604050505020304" charset="0"/>
                <a:cs typeface="Century" panose="02040604050505020304" charset="0"/>
              </a:rPr>
              <a:t>CO TO SĄ DZIAŁANIA EKOLOGICZNE?</a:t>
            </a:r>
          </a:p>
          <a:p>
            <a:pPr marL="0" indent="0" fontAlgn="auto">
              <a:lnSpc>
                <a:spcPct val="150000"/>
              </a:lnSpc>
              <a:spcBef>
                <a:spcPts val="0"/>
              </a:spcBef>
              <a:buNone/>
            </a:pPr>
            <a:endParaRPr lang="pl-PL" altLang="en-US">
              <a:latin typeface="Century" panose="02040604050505020304" charset="0"/>
              <a:cs typeface="Century" panose="02040604050505020304" charset="0"/>
            </a:endParaRPr>
          </a:p>
          <a:p>
            <a:pPr marL="0" indent="0" algn="ctr" fontAlgn="auto">
              <a:lnSpc>
                <a:spcPct val="150000"/>
              </a:lnSpc>
              <a:spcBef>
                <a:spcPts val="0"/>
              </a:spcBef>
              <a:buNone/>
            </a:pPr>
            <a:r>
              <a:rPr lang="pl-PL" altLang="en-US">
                <a:latin typeface="Century" panose="02040604050505020304" charset="0"/>
                <a:cs typeface="Century" panose="02040604050505020304" charset="0"/>
              </a:rPr>
              <a:t>Są to wszystkie czynności, które mają na celu poprawę jakości środowiska naturalnego. Czynności te są również ukierunkowane na poprawę warunków życia człowieka, który jest przecież częścią przyrody i jest od niej ściśle uzależniony. Funkcjonowanie w środowisku przyjaznym dla ludzi leży więc w naszym interesie. </a:t>
            </a:r>
          </a:p>
        </p:txBody>
      </p:sp>
      <p:pic>
        <p:nvPicPr>
          <p:cNvPr id="4" name="Obraz 3"/>
          <p:cNvPicPr>
            <a:picLocks noChangeAspect="1"/>
          </p:cNvPicPr>
          <p:nvPr/>
        </p:nvPicPr>
        <p:blipFill>
          <a:blip r:embed="rId2"/>
          <a:stretch>
            <a:fillRect/>
          </a:stretch>
        </p:blipFill>
        <p:spPr>
          <a:xfrm>
            <a:off x="6248400" y="5181600"/>
            <a:ext cx="2286000" cy="12801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ltLang="en-US"/>
          </a:p>
        </p:txBody>
      </p:sp>
      <p:sp>
        <p:nvSpPr>
          <p:cNvPr id="3" name="Symbol zastępczy zawartości 2"/>
          <p:cNvSpPr>
            <a:spLocks noGrp="1"/>
          </p:cNvSpPr>
          <p:nvPr>
            <p:ph idx="1"/>
          </p:nvPr>
        </p:nvSpPr>
        <p:spPr/>
        <p:txBody>
          <a:bodyPr/>
          <a:lstStyle/>
          <a:p>
            <a:endParaRPr lang="pl-PL" altLang="en-US" b="1">
              <a:latin typeface="Century" panose="02040604050505020304" charset="0"/>
              <a:cs typeface="Century" panose="02040604050505020304" charset="0"/>
              <a:sym typeface="+mn-ea"/>
            </a:endParaRPr>
          </a:p>
          <a:p>
            <a:endParaRPr lang="pl-PL" altLang="en-US" b="1">
              <a:latin typeface="Century" panose="02040604050505020304" charset="0"/>
              <a:cs typeface="Century" panose="02040604050505020304" charset="0"/>
              <a:sym typeface="+mn-ea"/>
            </a:endParaRPr>
          </a:p>
          <a:p>
            <a:endParaRPr lang="pl-PL" altLang="en-US" b="1">
              <a:latin typeface="Century" panose="02040604050505020304" charset="0"/>
              <a:cs typeface="Century" panose="02040604050505020304" charset="0"/>
              <a:sym typeface="+mn-ea"/>
            </a:endParaRPr>
          </a:p>
          <a:p>
            <a:pPr marL="0" indent="0" algn="ctr">
              <a:buNone/>
            </a:pPr>
            <a:r>
              <a:rPr lang="pl-PL" altLang="en-US" b="1">
                <a:latin typeface="Century" panose="02040604050505020304" charset="0"/>
                <a:cs typeface="Century" panose="02040604050505020304" charset="0"/>
                <a:sym typeface="+mn-ea"/>
              </a:rPr>
              <a:t>A co możemy zrobić dla Ziemi? </a:t>
            </a:r>
            <a:endParaRPr lang="pl-PL" altLang="en-US" b="1">
              <a:latin typeface="Century" panose="02040604050505020304" charset="0"/>
              <a:cs typeface="Century" panose="02040604050505020304" charset="0"/>
            </a:endParaRPr>
          </a:p>
          <a:p>
            <a:endParaRPr lang="pl-PL"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637665" y="274955"/>
            <a:ext cx="7049135" cy="1143000"/>
          </a:xfrm>
        </p:spPr>
        <p:txBody>
          <a:bodyPr/>
          <a:lstStyle/>
          <a:p>
            <a:r>
              <a:rPr lang="pl-PL" altLang="en-US" b="1">
                <a:solidFill>
                  <a:schemeClr val="bg1"/>
                </a:solidFill>
                <a:latin typeface="Century" panose="02040604050505020304" charset="0"/>
                <a:cs typeface="Century" panose="02040604050505020304" charset="0"/>
                <a:sym typeface="+mn-ea"/>
              </a:rPr>
              <a:t>SEGREGUJMY ODPADY!</a:t>
            </a:r>
            <a:endParaRPr lang="pl-PL" altLang="en-US" b="1"/>
          </a:p>
        </p:txBody>
      </p:sp>
      <p:sp>
        <p:nvSpPr>
          <p:cNvPr id="3" name="Symbol zastępczy zawartości 2"/>
          <p:cNvSpPr>
            <a:spLocks noGrp="1"/>
          </p:cNvSpPr>
          <p:nvPr>
            <p:ph sz="half" idx="1"/>
          </p:nvPr>
        </p:nvSpPr>
        <p:spPr>
          <a:xfrm>
            <a:off x="457200" y="1797685"/>
            <a:ext cx="3879850" cy="4328795"/>
          </a:xfrm>
        </p:spPr>
        <p:txBody>
          <a:bodyPr>
            <a:normAutofit/>
          </a:bodyPr>
          <a:lstStyle/>
          <a:p>
            <a:pPr marL="0" indent="0" fontAlgn="auto">
              <a:lnSpc>
                <a:spcPct val="150000"/>
              </a:lnSpc>
              <a:spcBef>
                <a:spcPts val="0"/>
              </a:spcBef>
              <a:buNone/>
            </a:pPr>
            <a:endParaRPr lang="pl-PL" altLang="en-US" sz="2400">
              <a:solidFill>
                <a:schemeClr val="tx1"/>
              </a:solidFill>
              <a:latin typeface="Century" panose="02040604050505020304" charset="0"/>
              <a:cs typeface="Century" panose="02040604050505020304" charset="0"/>
            </a:endParaRPr>
          </a:p>
          <a:p>
            <a:pPr marL="0" indent="0" fontAlgn="auto">
              <a:lnSpc>
                <a:spcPct val="150000"/>
              </a:lnSpc>
              <a:spcBef>
                <a:spcPts val="0"/>
              </a:spcBef>
              <a:buNone/>
            </a:pPr>
            <a:r>
              <a:rPr lang="pl-PL" altLang="en-US" sz="2400">
                <a:solidFill>
                  <a:schemeClr val="tx1"/>
                </a:solidFill>
                <a:latin typeface="Century" panose="02040604050505020304" charset="0"/>
                <a:cs typeface="Century" panose="02040604050505020304" charset="0"/>
              </a:rPr>
              <a:t>Segregacja odpadów jest najbardziej oczywistym działaniem każdego człowieka na rzecz środowiska.</a:t>
            </a:r>
          </a:p>
        </p:txBody>
      </p:sp>
      <p:pic>
        <p:nvPicPr>
          <p:cNvPr id="2" name="Obraz 52"/>
          <p:cNvPicPr>
            <a:picLocks noGrp="1" noChangeAspect="1"/>
          </p:cNvPicPr>
          <p:nvPr>
            <p:ph sz="half" idx="2"/>
          </p:nvPr>
        </p:nvPicPr>
        <p:blipFill>
          <a:blip r:embed="rId2"/>
          <a:stretch>
            <a:fillRect/>
          </a:stretch>
        </p:blipFill>
        <p:spPr>
          <a:xfrm>
            <a:off x="4695190" y="2438400"/>
            <a:ext cx="4023995" cy="2601595"/>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68780" y="274955"/>
            <a:ext cx="7018020" cy="1143000"/>
          </a:xfrm>
        </p:spPr>
        <p:txBody>
          <a:bodyPr/>
          <a:lstStyle/>
          <a:p>
            <a:r>
              <a:rPr lang="pl-PL" altLang="en-US" b="1">
                <a:solidFill>
                  <a:schemeClr val="bg1"/>
                </a:solidFill>
                <a:latin typeface="Century" panose="02040604050505020304" charset="0"/>
                <a:cs typeface="Century" panose="02040604050505020304" charset="0"/>
                <a:sym typeface="+mn-ea"/>
              </a:rPr>
              <a:t>SEGREGUJMY ODPADY!</a:t>
            </a:r>
          </a:p>
        </p:txBody>
      </p:sp>
      <p:sp>
        <p:nvSpPr>
          <p:cNvPr id="3" name="Symbol zastępczy zawartości 2"/>
          <p:cNvSpPr>
            <a:spLocks noGrp="1"/>
          </p:cNvSpPr>
          <p:nvPr>
            <p:ph idx="1"/>
          </p:nvPr>
        </p:nvSpPr>
        <p:spPr>
          <a:xfrm>
            <a:off x="457200" y="1600200"/>
            <a:ext cx="8466455" cy="4950460"/>
          </a:xfrm>
        </p:spPr>
        <p:txBody>
          <a:bodyPr>
            <a:normAutofit fontScale="25000"/>
          </a:bodyPr>
          <a:lstStyle/>
          <a:p>
            <a:pPr marL="0" indent="0" algn="ctr" fontAlgn="auto">
              <a:lnSpc>
                <a:spcPct val="150000"/>
              </a:lnSpc>
              <a:spcBef>
                <a:spcPts val="0"/>
              </a:spcBef>
              <a:buNone/>
            </a:pPr>
            <a:r>
              <a:rPr lang="pl-PL" altLang="en-US" sz="5600" b="1"/>
              <a:t>N</a:t>
            </a:r>
            <a:r>
              <a:rPr lang="pl-PL" altLang="en-US" sz="5600" b="1">
                <a:latin typeface="Century" panose="02040604050505020304" charset="0"/>
                <a:cs typeface="Century" panose="02040604050505020304" charset="0"/>
              </a:rPr>
              <a:t>A CZYM POLEGA SGREGACJA ODPADÓW?</a:t>
            </a:r>
          </a:p>
          <a:p>
            <a:pPr marL="0" indent="0" fontAlgn="auto">
              <a:lnSpc>
                <a:spcPct val="150000"/>
              </a:lnSpc>
              <a:spcBef>
                <a:spcPts val="0"/>
              </a:spcBef>
              <a:buNone/>
            </a:pPr>
            <a:r>
              <a:rPr lang="pl-PL" altLang="en-US" sz="4665">
                <a:latin typeface="Century" panose="02040604050505020304" charset="0"/>
                <a:cs typeface="Century" panose="02040604050505020304" charset="0"/>
              </a:rPr>
              <a:t>Segregacja odpadów komunalnych (śmieci wytworzone w gospodarstwach domowych) to zbieranie odpadów do specjalnie oznakowanych pojemników/worków, z podziałem na poszczególne rodzaje materiałów (surowców), z jakich zostały wyprodukowane tj.;</a:t>
            </a:r>
          </a:p>
          <a:p>
            <a:pPr fontAlgn="auto">
              <a:lnSpc>
                <a:spcPct val="150000"/>
              </a:lnSpc>
              <a:spcBef>
                <a:spcPts val="0"/>
              </a:spcBef>
              <a:buFont typeface="Wingdings" panose="05000000000000000000" charset="0"/>
              <a:buChar char="Ø"/>
            </a:pPr>
            <a:r>
              <a:rPr lang="pl-PL" altLang="en-US" sz="4665">
                <a:latin typeface="Century" panose="02040604050505020304" charset="0"/>
                <a:cs typeface="Century" panose="02040604050505020304" charset="0"/>
              </a:rPr>
              <a:t> makulatura, papier – pojemnik/worek koloru niebieskiego</a:t>
            </a:r>
          </a:p>
          <a:p>
            <a:pPr fontAlgn="auto">
              <a:lnSpc>
                <a:spcPct val="150000"/>
              </a:lnSpc>
              <a:spcBef>
                <a:spcPts val="0"/>
              </a:spcBef>
              <a:buFont typeface="Wingdings" panose="05000000000000000000" charset="0"/>
              <a:buChar char="Ø"/>
            </a:pPr>
            <a:r>
              <a:rPr lang="pl-PL" altLang="en-US" sz="4665">
                <a:latin typeface="Century" panose="02040604050505020304" charset="0"/>
                <a:cs typeface="Century" panose="02040604050505020304" charset="0"/>
              </a:rPr>
              <a:t>szkło białe – pojemnik/worek koloru białego</a:t>
            </a:r>
          </a:p>
          <a:p>
            <a:pPr fontAlgn="auto">
              <a:lnSpc>
                <a:spcPct val="150000"/>
              </a:lnSpc>
              <a:spcBef>
                <a:spcPts val="0"/>
              </a:spcBef>
              <a:buFont typeface="Wingdings" panose="05000000000000000000" charset="0"/>
              <a:buChar char="Ø"/>
            </a:pPr>
            <a:r>
              <a:rPr lang="pl-PL" altLang="en-US" sz="4665">
                <a:latin typeface="Century" panose="02040604050505020304" charset="0"/>
                <a:cs typeface="Century" panose="02040604050505020304" charset="0"/>
              </a:rPr>
              <a:t>szkło kolorowe – pojemnik/worek koloru zielonego</a:t>
            </a:r>
          </a:p>
          <a:p>
            <a:pPr fontAlgn="auto">
              <a:lnSpc>
                <a:spcPct val="150000"/>
              </a:lnSpc>
              <a:spcBef>
                <a:spcPts val="0"/>
              </a:spcBef>
              <a:buFont typeface="Wingdings" panose="05000000000000000000" charset="0"/>
              <a:buChar char="Ø"/>
            </a:pPr>
            <a:r>
              <a:rPr lang="pl-PL" altLang="en-US" sz="4665">
                <a:latin typeface="Century" panose="02040604050505020304" charset="0"/>
                <a:cs typeface="Century" panose="02040604050505020304" charset="0"/>
              </a:rPr>
              <a:t>tworzywa sztuczne typu PET – pojemnik/worek koloru żółtego.</a:t>
            </a:r>
          </a:p>
          <a:p>
            <a:pPr marL="0" indent="0" fontAlgn="auto">
              <a:lnSpc>
                <a:spcPct val="150000"/>
              </a:lnSpc>
              <a:spcBef>
                <a:spcPts val="0"/>
              </a:spcBef>
              <a:buFont typeface="Wingdings" panose="05000000000000000000" charset="0"/>
              <a:buNone/>
            </a:pPr>
            <a:endParaRPr lang="pl-PL" altLang="en-US" sz="4665">
              <a:latin typeface="Century" panose="02040604050505020304" charset="0"/>
              <a:cs typeface="Century" panose="02040604050505020304" charset="0"/>
            </a:endParaRPr>
          </a:p>
          <a:p>
            <a:pPr marL="0" indent="0" fontAlgn="auto">
              <a:lnSpc>
                <a:spcPct val="150000"/>
              </a:lnSpc>
              <a:spcBef>
                <a:spcPts val="0"/>
              </a:spcBef>
              <a:buNone/>
            </a:pPr>
            <a:r>
              <a:rPr lang="pl-PL" altLang="en-US" sz="4665" b="1">
                <a:latin typeface="Century" panose="02040604050505020304" charset="0"/>
                <a:cs typeface="Century" panose="02040604050505020304" charset="0"/>
              </a:rPr>
              <a:t>Coraz częściej pojawiają się także:</a:t>
            </a:r>
          </a:p>
          <a:p>
            <a:pPr fontAlgn="auto">
              <a:lnSpc>
                <a:spcPct val="150000"/>
              </a:lnSpc>
              <a:spcBef>
                <a:spcPts val="0"/>
              </a:spcBef>
              <a:buFont typeface="Wingdings" panose="05000000000000000000" charset="0"/>
              <a:buChar char="v"/>
            </a:pPr>
            <a:r>
              <a:rPr lang="pl-PL" altLang="en-US" sz="4665">
                <a:latin typeface="Century" panose="02040604050505020304" charset="0"/>
                <a:cs typeface="Century" panose="02040604050505020304" charset="0"/>
              </a:rPr>
              <a:t>pojemniki na zużyte baterie,</a:t>
            </a:r>
          </a:p>
          <a:p>
            <a:pPr fontAlgn="auto">
              <a:lnSpc>
                <a:spcPct val="150000"/>
              </a:lnSpc>
              <a:spcBef>
                <a:spcPts val="0"/>
              </a:spcBef>
              <a:buFont typeface="Wingdings" panose="05000000000000000000" charset="0"/>
              <a:buChar char="v"/>
            </a:pPr>
            <a:r>
              <a:rPr lang="pl-PL" altLang="en-US" sz="4665">
                <a:latin typeface="Century" panose="02040604050505020304" charset="0"/>
                <a:cs typeface="Century" panose="02040604050505020304" charset="0"/>
              </a:rPr>
              <a:t>pojemniki na żarówki czy nakrętki od butelek,</a:t>
            </a:r>
          </a:p>
          <a:p>
            <a:pPr fontAlgn="auto">
              <a:lnSpc>
                <a:spcPct val="150000"/>
              </a:lnSpc>
              <a:spcBef>
                <a:spcPts val="0"/>
              </a:spcBef>
              <a:buFont typeface="Wingdings" panose="05000000000000000000" charset="0"/>
              <a:buChar char="v"/>
            </a:pPr>
            <a:r>
              <a:rPr lang="pl-PL" altLang="en-US" sz="4665">
                <a:latin typeface="Century" panose="02040604050505020304" charset="0"/>
                <a:cs typeface="Century" panose="02040604050505020304" charset="0"/>
              </a:rPr>
              <a:t>naklejki przypominające o rozsądnym korzystaniu z wody w biurze,</a:t>
            </a:r>
          </a:p>
          <a:p>
            <a:pPr fontAlgn="auto">
              <a:lnSpc>
                <a:spcPct val="150000"/>
              </a:lnSpc>
              <a:spcBef>
                <a:spcPts val="0"/>
              </a:spcBef>
              <a:buFont typeface="Wingdings" panose="05000000000000000000" charset="0"/>
              <a:buChar char="v"/>
            </a:pPr>
            <a:r>
              <a:rPr lang="pl-PL" altLang="en-US" sz="4665">
                <a:latin typeface="Century" panose="02040604050505020304" charset="0"/>
                <a:cs typeface="Century" panose="02040604050505020304" charset="0"/>
              </a:rPr>
              <a:t>instrukcje używania jednej dozy mydła do mycia rąk i dwóch ręczników papierowych do ich wycierania,</a:t>
            </a:r>
          </a:p>
          <a:p>
            <a:pPr fontAlgn="auto">
              <a:lnSpc>
                <a:spcPct val="150000"/>
              </a:lnSpc>
              <a:spcBef>
                <a:spcPts val="0"/>
              </a:spcBef>
              <a:buFont typeface="Wingdings" panose="05000000000000000000" charset="0"/>
              <a:buChar char="v"/>
            </a:pPr>
            <a:r>
              <a:rPr lang="pl-PL" altLang="en-US" sz="4665">
                <a:latin typeface="Century" panose="02040604050505020304" charset="0"/>
                <a:cs typeface="Century" panose="02040604050505020304" charset="0"/>
              </a:rPr>
              <a:t>informacje z prośbą o  wyłączanie światła po wyjściu z pomieszczenia czy po zakończeniu pracy,</a:t>
            </a:r>
          </a:p>
          <a:p>
            <a:pPr fontAlgn="auto">
              <a:lnSpc>
                <a:spcPct val="150000"/>
              </a:lnSpc>
              <a:spcBef>
                <a:spcPts val="0"/>
              </a:spcBef>
              <a:buFont typeface="Wingdings" panose="05000000000000000000" charset="0"/>
              <a:buChar char="v"/>
            </a:pPr>
            <a:r>
              <a:rPr lang="pl-PL" altLang="en-US" sz="4665">
                <a:latin typeface="Century" panose="02040604050505020304" charset="0"/>
                <a:cs typeface="Century" panose="02040604050505020304" charset="0"/>
              </a:rPr>
              <a:t>ogłoszenia z prośbą o ograniczenie drukowania na rzecz elektronicznego ob</a:t>
            </a:r>
            <a:r>
              <a:rPr lang="pl-PL" altLang="en-US" sz="4665"/>
              <a:t>iegu</a:t>
            </a:r>
            <a:r>
              <a:rPr lang="pl-PL" altLang="en-US" sz="4665">
                <a:latin typeface="Century" panose="02040604050505020304" charset="0"/>
                <a:cs typeface="Century" panose="02040604050505020304" charset="0"/>
              </a:rPr>
              <a:t> dokumentów.</a:t>
            </a:r>
          </a:p>
        </p:txBody>
      </p:sp>
      <p:pic>
        <p:nvPicPr>
          <p:cNvPr id="4" name="Obraz 3"/>
          <p:cNvPicPr>
            <a:picLocks noChangeAspect="1"/>
          </p:cNvPicPr>
          <p:nvPr/>
        </p:nvPicPr>
        <p:blipFill>
          <a:blip r:embed="rId2"/>
          <a:stretch>
            <a:fillRect/>
          </a:stretch>
        </p:blipFill>
        <p:spPr>
          <a:xfrm>
            <a:off x="5715000" y="3124200"/>
            <a:ext cx="3305175" cy="1970405"/>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76">
      <a:dk1>
        <a:sysClr val="windowText" lastClr="000000"/>
      </a:dk1>
      <a:lt1>
        <a:sysClr val="window" lastClr="FFFFFF"/>
      </a:lt1>
      <a:dk2>
        <a:srgbClr val="0D6781"/>
      </a:dk2>
      <a:lt2>
        <a:srgbClr val="DEDEE0"/>
      </a:lt2>
      <a:accent1>
        <a:srgbClr val="5B7C14"/>
      </a:accent1>
      <a:accent2>
        <a:srgbClr val="F08B28"/>
      </a:accent2>
      <a:accent3>
        <a:srgbClr val="FF2E11"/>
      </a:accent3>
      <a:accent4>
        <a:srgbClr val="808DA9"/>
      </a:accent4>
      <a:accent5>
        <a:srgbClr val="424E5B"/>
      </a:accent5>
      <a:accent6>
        <a:srgbClr val="730E00"/>
      </a:accent6>
      <a:hlink>
        <a:srgbClr val="D26900"/>
      </a:hlink>
      <a:folHlink>
        <a:srgbClr val="FF2E1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2244</Words>
  <Application>Microsoft Office PowerPoint</Application>
  <PresentationFormat>Pokaz na ekranie (4:3)</PresentationFormat>
  <Paragraphs>194</Paragraphs>
  <Slides>33</Slides>
  <Notes>0</Notes>
  <HiddenSlides>0</HiddenSlides>
  <MMClips>2</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33</vt:i4>
      </vt:variant>
    </vt:vector>
  </HeadingPairs>
  <TitlesOfParts>
    <vt:vector size="38" baseType="lpstr">
      <vt:lpstr>Arial</vt:lpstr>
      <vt:lpstr>Calibri</vt:lpstr>
      <vt:lpstr>Century</vt:lpstr>
      <vt:lpstr>Wingdings</vt:lpstr>
      <vt:lpstr>Office Theme</vt:lpstr>
      <vt:lpstr>Prezentacja programu PowerPoint</vt:lpstr>
      <vt:lpstr>PÓKI JESZCZE JEST NADZIEJA....</vt:lpstr>
      <vt:lpstr>  WZROST ŚWIADOMOŚCI EKOLOGICZNEJ </vt:lpstr>
      <vt:lpstr>WZROST ŚWIADOMOŚCI EKOLOGICZNEJ</vt:lpstr>
      <vt:lpstr>CZŁOWIEK - PRZYRODA</vt:lpstr>
      <vt:lpstr>DZIAŁNIA EKOLOGICZNE</vt:lpstr>
      <vt:lpstr>Prezentacja programu PowerPoint</vt:lpstr>
      <vt:lpstr>SEGREGUJMY ODPADY!</vt:lpstr>
      <vt:lpstr>SEGREGUJMY ODPADY!</vt:lpstr>
      <vt:lpstr>SEGREGUJMY ODPADY!</vt:lpstr>
      <vt:lpstr>OSZCZĘDZAJMY WODĘ  I PRĄD!</vt:lpstr>
      <vt:lpstr> OSZCZĘDZAJMY WODĘ  I PRĄD! </vt:lpstr>
      <vt:lpstr> OSZCZĘDZAJMY WODĘ  I PRĄD! </vt:lpstr>
      <vt:lpstr> OSZCZĘDZAJMY WODĘ  I PRĄD! </vt:lpstr>
      <vt:lpstr> OSZCZĘDZAJMY WODĘ  I PRĄD! </vt:lpstr>
      <vt:lpstr> OSZCZĘDZAJMY WODĘ  I PRĄD! </vt:lpstr>
      <vt:lpstr>NAPRAWIAJMY, A NIE KUPUJMY! </vt:lpstr>
      <vt:lpstr>NAPRAWIAJMY, A NIE KUPUJMY !</vt:lpstr>
      <vt:lpstr>EKOLOGICZNE ŚRODKI TRANSPORTU</vt:lpstr>
      <vt:lpstr>EKOLOGICZNE ŚRODKI TRANSPORTU</vt:lpstr>
      <vt:lpstr>NIE PAL W PIECU ŚMIECIAMI!</vt:lpstr>
      <vt:lpstr>NIE PAL W PIECU ŚMIECIAMI!</vt:lpstr>
      <vt:lpstr>KUPUJMY PRZEDMIOTY UŻYWANE !</vt:lpstr>
      <vt:lpstr>KUPUJMY PRZEDMIOTY UŻYWANE !</vt:lpstr>
      <vt:lpstr>STOSUJMY TORBY WIELOKROTNEGO UŻYTKU !</vt:lpstr>
      <vt:lpstr>STOSUJMY TORBY WIELOKROTNEGO UŻYTKU !</vt:lpstr>
      <vt:lpstr>PROGRAM „CZYSTE POWIETRZE”</vt:lpstr>
      <vt:lpstr>DZIAŁNIA PROEKOLOGICZNE  W GOSPODARCE I ROLNICTWIE</vt:lpstr>
      <vt:lpstr>DZIAŁNIA PROEKOLOGICZNE  W PRZEMYŚLE</vt:lpstr>
      <vt:lpstr> DZIAŁNIA PROEKOLOGICZNE  W USŁUGACH </vt:lpstr>
      <vt:lpstr>TROSZCZMY SIĘ O ŚRODOWISKO</vt:lpstr>
      <vt:lpstr>Prezentacja programu PowerPoint</vt:lpstr>
      <vt:lpstr>DZIĘKUJĘ ZA UWAGĘ </vt:lpstr>
    </vt:vector>
  </TitlesOfParts>
  <Company>Design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Designer</dc:creator>
  <cp:lastModifiedBy>Marta Synowiec</cp:lastModifiedBy>
  <cp:revision>227</cp:revision>
  <dcterms:created xsi:type="dcterms:W3CDTF">2011-07-29T10:27:00Z</dcterms:created>
  <dcterms:modified xsi:type="dcterms:W3CDTF">2021-05-06T13:21:23Z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1045-11.2.0.10114</vt:lpwstr>
  </property>
</Properties>
</file>